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75" r:id="rId2"/>
  </p:sldMasterIdLst>
  <p:notesMasterIdLst>
    <p:notesMasterId r:id="rId52"/>
  </p:notesMasterIdLst>
  <p:handoutMasterIdLst>
    <p:handoutMasterId r:id="rId53"/>
  </p:handoutMasterIdLst>
  <p:sldIdLst>
    <p:sldId id="256" r:id="rId3"/>
    <p:sldId id="279" r:id="rId4"/>
    <p:sldId id="1709" r:id="rId5"/>
    <p:sldId id="1712" r:id="rId6"/>
    <p:sldId id="1612" r:id="rId7"/>
    <p:sldId id="1611" r:id="rId8"/>
    <p:sldId id="1604" r:id="rId9"/>
    <p:sldId id="1605" r:id="rId10"/>
    <p:sldId id="1606" r:id="rId11"/>
    <p:sldId id="1607" r:id="rId12"/>
    <p:sldId id="1608" r:id="rId13"/>
    <p:sldId id="1648" r:id="rId14"/>
    <p:sldId id="1609" r:id="rId15"/>
    <p:sldId id="1687" r:id="rId16"/>
    <p:sldId id="1688" r:id="rId17"/>
    <p:sldId id="1689" r:id="rId18"/>
    <p:sldId id="1690" r:id="rId19"/>
    <p:sldId id="1692" r:id="rId20"/>
    <p:sldId id="1698" r:id="rId21"/>
    <p:sldId id="1696" r:id="rId22"/>
    <p:sldId id="1726" r:id="rId23"/>
    <p:sldId id="1699" r:id="rId24"/>
    <p:sldId id="1700" r:id="rId25"/>
    <p:sldId id="1701" r:id="rId26"/>
    <p:sldId id="1702" r:id="rId27"/>
    <p:sldId id="1703" r:id="rId28"/>
    <p:sldId id="1704" r:id="rId29"/>
    <p:sldId id="1706" r:id="rId30"/>
    <p:sldId id="1685" r:id="rId31"/>
    <p:sldId id="1686" r:id="rId32"/>
    <p:sldId id="1713" r:id="rId33"/>
    <p:sldId id="1714" r:id="rId34"/>
    <p:sldId id="1715" r:id="rId35"/>
    <p:sldId id="1716" r:id="rId36"/>
    <p:sldId id="1719" r:id="rId37"/>
    <p:sldId id="1720" r:id="rId38"/>
    <p:sldId id="1721" r:id="rId39"/>
    <p:sldId id="1722" r:id="rId40"/>
    <p:sldId id="1723" r:id="rId41"/>
    <p:sldId id="1724" r:id="rId42"/>
    <p:sldId id="1725" r:id="rId43"/>
    <p:sldId id="1717" r:id="rId44"/>
    <p:sldId id="1718" r:id="rId45"/>
    <p:sldId id="1729" r:id="rId46"/>
    <p:sldId id="1730" r:id="rId47"/>
    <p:sldId id="1731" r:id="rId48"/>
    <p:sldId id="1727" r:id="rId49"/>
    <p:sldId id="1728" r:id="rId50"/>
    <p:sldId id="1483" r:id="rId51"/>
  </p:sldIdLst>
  <p:sldSz cx="9144000" cy="6858000" type="screen4x3"/>
  <p:notesSz cx="9737725" cy="6858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 userDrawn="1">
          <p15:clr>
            <a:srgbClr val="A4A3A4"/>
          </p15:clr>
        </p15:guide>
        <p15:guide id="2" pos="306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4440" autoAdjust="0"/>
    <p:restoredTop sz="90328" autoAdjust="0"/>
  </p:normalViewPr>
  <p:slideViewPr>
    <p:cSldViewPr>
      <p:cViewPr>
        <p:scale>
          <a:sx n="75" d="100"/>
          <a:sy n="75" d="100"/>
        </p:scale>
        <p:origin x="324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-66"/>
    </p:cViewPr>
  </p:sorterViewPr>
  <p:notesViewPr>
    <p:cSldViewPr>
      <p:cViewPr varScale="1">
        <p:scale>
          <a:sx n="48" d="100"/>
          <a:sy n="48" d="100"/>
        </p:scale>
        <p:origin x="-1920" y="-90"/>
      </p:cViewPr>
      <p:guideLst>
        <p:guide orient="horz" pos="2160"/>
        <p:guide pos="306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viewProps" Target="viewProp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theme" Target="theme/theme1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tableStyles" Target="tableStyles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19681" cy="342900"/>
          </a:xfrm>
          <a:prstGeom prst="rect">
            <a:avLst/>
          </a:prstGeom>
        </p:spPr>
        <p:txBody>
          <a:bodyPr vert="horz" lIns="95565" tIns="47783" rIns="95565" bIns="47783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5515791" y="0"/>
            <a:ext cx="4219681" cy="342900"/>
          </a:xfrm>
          <a:prstGeom prst="rect">
            <a:avLst/>
          </a:prstGeom>
        </p:spPr>
        <p:txBody>
          <a:bodyPr vert="horz" lIns="95565" tIns="47783" rIns="95565" bIns="47783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6513909"/>
            <a:ext cx="4219681" cy="342900"/>
          </a:xfrm>
          <a:prstGeom prst="rect">
            <a:avLst/>
          </a:prstGeom>
        </p:spPr>
        <p:txBody>
          <a:bodyPr vert="horz" lIns="95565" tIns="47783" rIns="95565" bIns="47783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5515791" y="6513909"/>
            <a:ext cx="4219681" cy="342900"/>
          </a:xfrm>
          <a:prstGeom prst="rect">
            <a:avLst/>
          </a:prstGeom>
        </p:spPr>
        <p:txBody>
          <a:bodyPr vert="horz" lIns="95565" tIns="47783" rIns="95565" bIns="47783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fld id="{24DDF4F1-60C7-442A-980B-6B82EAC56B1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19681" cy="342900"/>
          </a:xfrm>
          <a:prstGeom prst="rect">
            <a:avLst/>
          </a:prstGeom>
        </p:spPr>
        <p:txBody>
          <a:bodyPr vert="horz" lIns="95565" tIns="47783" rIns="95565" bIns="47783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5515791" y="0"/>
            <a:ext cx="4219681" cy="342900"/>
          </a:xfrm>
          <a:prstGeom prst="rect">
            <a:avLst/>
          </a:prstGeom>
        </p:spPr>
        <p:txBody>
          <a:bodyPr vert="horz" lIns="95565" tIns="47783" rIns="95565" bIns="47783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154363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65" tIns="47783" rIns="95565" bIns="47783" rtlCol="0" anchor="ctr"/>
          <a:lstStyle/>
          <a:p>
            <a:pPr lvl="0"/>
            <a:endParaRPr lang="de-DE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973773" y="3257551"/>
            <a:ext cx="7790180" cy="3086100"/>
          </a:xfrm>
          <a:prstGeom prst="rect">
            <a:avLst/>
          </a:prstGeom>
        </p:spPr>
        <p:txBody>
          <a:bodyPr vert="horz" lIns="95565" tIns="47783" rIns="95565" bIns="47783" rtlCol="0">
            <a:normAutofit/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6513909"/>
            <a:ext cx="4219681" cy="342900"/>
          </a:xfrm>
          <a:prstGeom prst="rect">
            <a:avLst/>
          </a:prstGeom>
        </p:spPr>
        <p:txBody>
          <a:bodyPr vert="horz" lIns="95565" tIns="47783" rIns="95565" bIns="47783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5515791" y="6513909"/>
            <a:ext cx="4219681" cy="342900"/>
          </a:xfrm>
          <a:prstGeom prst="rect">
            <a:avLst/>
          </a:prstGeom>
        </p:spPr>
        <p:txBody>
          <a:bodyPr vert="horz" lIns="95565" tIns="47783" rIns="95565" bIns="47783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fld id="{778278EB-F702-4C20-97FA-768EDC2D180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sz="2500" dirty="0">
              <a:latin typeface="Arial" charset="0"/>
              <a:cs typeface="Arial" charset="0"/>
            </a:endParaRPr>
          </a:p>
        </p:txBody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851CA377-303F-4FC8-9DA4-15817ED5B426}"/>
              </a:ext>
            </a:extLst>
          </p:cNvPr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CBBE2BF-E64D-4CE1-9AC2-6BD628AD9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8278EB-F702-4C20-97FA-768EDC2D180C}" type="slidenum">
              <a:rPr lang="de-DE" smtClean="0"/>
              <a:pPr>
                <a:defRPr/>
              </a:pPr>
              <a:t>1</a:t>
            </a:fld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dirty="0"/>
          </a:p>
        </p:txBody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57559CBC-7ADB-4FA1-B990-7F6D3A897269}"/>
              </a:ext>
            </a:extLst>
          </p:cNvPr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4AB09E2-AC5A-461D-95F9-491843C0B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8278EB-F702-4C20-97FA-768EDC2D180C}" type="slidenum">
              <a:rPr lang="de-DE" smtClean="0"/>
              <a:pPr>
                <a:defRPr/>
              </a:pPr>
              <a:t>2</a:t>
            </a:fld>
            <a:endParaRPr lang="de-D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78278EB-F702-4C20-97FA-768EDC2D180C}" type="slidenum">
              <a:rPr lang="de-DE" smtClean="0"/>
              <a:pPr>
                <a:defRPr/>
              </a:pPr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3105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78278EB-F702-4C20-97FA-768EDC2D180C}" type="slidenum">
              <a:rPr lang="de-DE" smtClean="0"/>
              <a:pPr>
                <a:defRPr/>
              </a:pPr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111413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78278EB-F702-4C20-97FA-768EDC2D180C}" type="slidenum">
              <a:rPr lang="de-DE" smtClean="0"/>
              <a:pPr>
                <a:defRPr/>
              </a:pPr>
              <a:t>13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92532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78278EB-F702-4C20-97FA-768EDC2D180C}" type="slidenum">
              <a:rPr lang="de-DE" smtClean="0"/>
              <a:pPr>
                <a:defRPr/>
              </a:pPr>
              <a:t>21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755159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78278EB-F702-4C20-97FA-768EDC2D180C}" type="slidenum">
              <a:rPr lang="de-DE" smtClean="0"/>
              <a:pPr>
                <a:defRPr/>
              </a:pPr>
              <a:t>22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357100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AT" dirty="0"/>
          </a:p>
        </p:txBody>
      </p:sp>
      <p:sp>
        <p:nvSpPr>
          <p:cNvPr id="6" name="Datumsplatzhalter 5">
            <a:extLst>
              <a:ext uri="{FF2B5EF4-FFF2-40B4-BE49-F238E27FC236}">
                <a16:creationId xmlns:a16="http://schemas.microsoft.com/office/drawing/2014/main" id="{F3A4F2AC-8C50-422B-973B-207C245A45B7}"/>
              </a:ext>
            </a:extLst>
          </p:cNvPr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D512B01C-A305-4969-8EC9-C0CCD4EF342B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778278EB-F702-4C20-97FA-768EDC2D180C}" type="slidenum">
              <a:rPr lang="de-DE" smtClean="0"/>
              <a:pPr>
                <a:defRPr/>
              </a:pPr>
              <a:t>44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06532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14400" y="1885952"/>
            <a:ext cx="7443814" cy="2614618"/>
          </a:xfrm>
          <a:prstGeom prst="rect">
            <a:avLst/>
          </a:prstGeom>
        </p:spPr>
        <p:txBody>
          <a:bodyPr/>
          <a:lstStyle>
            <a:lvl1pPr marL="0" indent="0">
              <a:buNone/>
              <a:tabLst/>
              <a:defRPr sz="2800"/>
            </a:lvl1pPr>
            <a:lvl2pPr marL="723900" indent="-368300">
              <a:buNone/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en-US" noProof="0" dirty="0" err="1"/>
              <a:t>Textmasterformate</a:t>
            </a:r>
            <a:r>
              <a:rPr lang="en-US" noProof="0" dirty="0"/>
              <a:t> </a:t>
            </a:r>
            <a:r>
              <a:rPr lang="en-US" noProof="0" dirty="0" err="1"/>
              <a:t>durch</a:t>
            </a:r>
            <a:r>
              <a:rPr lang="en-US" noProof="0" dirty="0"/>
              <a:t> </a:t>
            </a:r>
            <a:r>
              <a:rPr lang="en-US" noProof="0" dirty="0" err="1"/>
              <a:t>Klicken</a:t>
            </a:r>
            <a:r>
              <a:rPr lang="en-US" noProof="0" dirty="0"/>
              <a:t> </a:t>
            </a:r>
            <a:r>
              <a:rPr lang="en-US" noProof="0" dirty="0" err="1"/>
              <a:t>bearbeiten</a:t>
            </a:r>
            <a:endParaRPr lang="en-US" noProof="0" dirty="0"/>
          </a:p>
          <a:p>
            <a:pPr lvl="1"/>
            <a:r>
              <a:rPr lang="en-US" noProof="0" dirty="0"/>
              <a:t>•	</a:t>
            </a:r>
            <a:r>
              <a:rPr lang="en-US" noProof="0" dirty="0" err="1"/>
              <a:t>Zweite</a:t>
            </a:r>
            <a:r>
              <a:rPr lang="en-US" noProof="0" dirty="0"/>
              <a:t> </a:t>
            </a:r>
            <a:r>
              <a:rPr lang="en-US" noProof="0" dirty="0" err="1"/>
              <a:t>Ebene</a:t>
            </a:r>
            <a:endParaRPr lang="en-US" noProof="0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072462" y="6143644"/>
            <a:ext cx="633402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214F3BB4-374D-4D3B-9637-E8A413A600CC}" type="slidenum">
              <a:rPr lang="de-DE" smtClean="0"/>
              <a:pPr>
                <a:defRPr/>
              </a:pPr>
              <a:t>‹Nr.›</a:t>
            </a:fld>
            <a:endParaRPr lang="de-DE" dirty="0"/>
          </a:p>
        </p:txBody>
      </p:sp>
      <p:grpSp>
        <p:nvGrpSpPr>
          <p:cNvPr id="7" name="Gruppieren 22"/>
          <p:cNvGrpSpPr>
            <a:grpSpLocks/>
          </p:cNvGrpSpPr>
          <p:nvPr userDrawn="1"/>
        </p:nvGrpSpPr>
        <p:grpSpPr bwMode="auto">
          <a:xfrm>
            <a:off x="0" y="1"/>
            <a:ext cx="9144000" cy="6858000"/>
            <a:chOff x="0" y="-8205"/>
            <a:chExt cx="9144000" cy="6858000"/>
          </a:xfrm>
        </p:grpSpPr>
        <p:sp>
          <p:nvSpPr>
            <p:cNvPr id="8" name="Rechteck 7"/>
            <p:cNvSpPr/>
            <p:nvPr/>
          </p:nvSpPr>
          <p:spPr>
            <a:xfrm>
              <a:off x="0" y="783794"/>
              <a:ext cx="792000" cy="7920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/>
            </a:p>
          </p:txBody>
        </p:sp>
        <p:grpSp>
          <p:nvGrpSpPr>
            <p:cNvPr id="10" name="Gruppieren 19"/>
            <p:cNvGrpSpPr>
              <a:grpSpLocks/>
            </p:cNvGrpSpPr>
            <p:nvPr/>
          </p:nvGrpSpPr>
          <p:grpSpPr bwMode="auto">
            <a:xfrm>
              <a:off x="0" y="-8205"/>
              <a:ext cx="9144000" cy="6858000"/>
              <a:chOff x="0" y="-8205"/>
              <a:chExt cx="9144000" cy="6858000"/>
            </a:xfrm>
          </p:grpSpPr>
          <p:cxnSp>
            <p:nvCxnSpPr>
              <p:cNvPr id="12" name="Gerade Verbindung 11"/>
              <p:cNvCxnSpPr/>
              <p:nvPr/>
            </p:nvCxnSpPr>
            <p:spPr>
              <a:xfrm rot="5400000" flipH="1" flipV="1">
                <a:off x="-2642419" y="3420001"/>
                <a:ext cx="6858000" cy="1587"/>
              </a:xfrm>
              <a:prstGeom prst="line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3" name="Gruppieren 16"/>
              <p:cNvGrpSpPr/>
              <p:nvPr/>
            </p:nvGrpSpPr>
            <p:grpSpPr>
              <a:xfrm>
                <a:off x="0" y="783794"/>
                <a:ext cx="9144000" cy="793588"/>
                <a:chOff x="0" y="1069546"/>
                <a:chExt cx="9144000" cy="793588"/>
              </a:xfrm>
              <a:solidFill>
                <a:schemeClr val="accent1">
                  <a:lumMod val="60000"/>
                  <a:lumOff val="40000"/>
                </a:schemeClr>
              </a:solidFill>
            </p:grpSpPr>
            <p:cxnSp>
              <p:nvCxnSpPr>
                <p:cNvPr id="14" name="Gerade Verbindung 4"/>
                <p:cNvCxnSpPr/>
                <p:nvPr/>
              </p:nvCxnSpPr>
              <p:spPr>
                <a:xfrm>
                  <a:off x="0" y="1069546"/>
                  <a:ext cx="9144000" cy="1588"/>
                </a:xfrm>
                <a:prstGeom prst="line">
                  <a:avLst/>
                </a:prstGeom>
                <a:grpFill/>
                <a:ln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Gerade Verbindung 14"/>
                <p:cNvCxnSpPr/>
                <p:nvPr/>
              </p:nvCxnSpPr>
              <p:spPr>
                <a:xfrm>
                  <a:off x="0" y="1861546"/>
                  <a:ext cx="9144000" cy="1588"/>
                </a:xfrm>
                <a:prstGeom prst="line">
                  <a:avLst/>
                </a:prstGeom>
                <a:grpFill/>
                <a:ln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18" name="Titel 17"/>
          <p:cNvSpPr>
            <a:spLocks noGrp="1"/>
          </p:cNvSpPr>
          <p:nvPr>
            <p:ph type="title" hasCustomPrompt="1"/>
          </p:nvPr>
        </p:nvSpPr>
        <p:spPr>
          <a:xfrm>
            <a:off x="914400" y="857232"/>
            <a:ext cx="7443814" cy="714380"/>
          </a:xfrm>
          <a:prstGeom prst="rect">
            <a:avLst/>
          </a:prstGeom>
        </p:spPr>
        <p:txBody>
          <a:bodyPr/>
          <a:lstStyle>
            <a:lvl1pPr algn="l">
              <a:tabLst>
                <a:tab pos="531813" algn="l"/>
              </a:tabLst>
              <a:defRPr sz="3200" b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noProof="0" dirty="0" err="1"/>
              <a:t>Titelmasterformat</a:t>
            </a:r>
            <a:r>
              <a:rPr lang="en-US" noProof="0" dirty="0"/>
              <a:t> </a:t>
            </a:r>
            <a:r>
              <a:rPr lang="en-US" noProof="0" dirty="0" err="1"/>
              <a:t>bearbeiten</a:t>
            </a:r>
            <a:endParaRPr lang="en-US" noProof="0" dirty="0"/>
          </a:p>
        </p:txBody>
      </p:sp>
      <p:sp>
        <p:nvSpPr>
          <p:cNvPr id="19" name="Textfeld 18"/>
          <p:cNvSpPr txBox="1"/>
          <p:nvPr userDrawn="1"/>
        </p:nvSpPr>
        <p:spPr bwMode="auto">
          <a:xfrm>
            <a:off x="4499992" y="293935"/>
            <a:ext cx="403244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600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Low-Profit Companies /</a:t>
            </a:r>
            <a:r>
              <a:rPr lang="de-DE" sz="1600" kern="1200" baseline="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de-DE" sz="1600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AEEE / Freiburg 10/21</a:t>
            </a:r>
            <a:endParaRPr lang="en-US" sz="1600" kern="1200" dirty="0">
              <a:solidFill>
                <a:schemeClr val="accent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068CFB-8DE9-4F7C-8EDA-5D71BE9676EE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F15B66-9EB2-49D4-85EE-58A075CDCAA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6B273D-4C27-4C17-8AB4-DEF37F57DC43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904C81-BE0D-4D7A-8BD8-289E4C09468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57B11-07BB-4467-BB5C-C35621ED9AE6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57B11-07BB-4467-BB5C-C35621ED9AE6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57B11-07BB-4467-BB5C-C35621ED9AE6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57B11-07BB-4467-BB5C-C35621ED9AE6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57B11-07BB-4467-BB5C-C35621ED9AE6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57B11-07BB-4467-BB5C-C35621ED9AE6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072462" y="6143644"/>
            <a:ext cx="633402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1D32B2-D1A8-4272-8B5C-967EAA53E7B3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  <p:sp>
        <p:nvSpPr>
          <p:cNvPr id="12" name="Inhaltsplatzhalter 2"/>
          <p:cNvSpPr>
            <a:spLocks noGrp="1"/>
          </p:cNvSpPr>
          <p:nvPr>
            <p:ph idx="1"/>
          </p:nvPr>
        </p:nvSpPr>
        <p:spPr>
          <a:xfrm>
            <a:off x="914400" y="1885952"/>
            <a:ext cx="7443814" cy="2614618"/>
          </a:xfrm>
          <a:prstGeom prst="rect">
            <a:avLst/>
          </a:prstGeom>
        </p:spPr>
        <p:txBody>
          <a:bodyPr/>
          <a:lstStyle>
            <a:lvl1pPr marL="0" indent="0">
              <a:buNone/>
              <a:tabLst/>
              <a:defRPr sz="2800"/>
            </a:lvl1pPr>
            <a:lvl2pPr marL="723900" indent="-368300">
              <a:buNone/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en-US" noProof="0" dirty="0" err="1"/>
              <a:t>Textmasterformate</a:t>
            </a:r>
            <a:r>
              <a:rPr lang="en-US" noProof="0" dirty="0"/>
              <a:t> </a:t>
            </a:r>
            <a:r>
              <a:rPr lang="en-US" noProof="0" dirty="0" err="1"/>
              <a:t>durch</a:t>
            </a:r>
            <a:r>
              <a:rPr lang="en-US" noProof="0" dirty="0"/>
              <a:t> </a:t>
            </a:r>
            <a:r>
              <a:rPr lang="en-US" noProof="0" dirty="0" err="1"/>
              <a:t>Klicken</a:t>
            </a:r>
            <a:r>
              <a:rPr lang="en-US" noProof="0" dirty="0"/>
              <a:t> </a:t>
            </a:r>
            <a:r>
              <a:rPr lang="en-US" noProof="0" dirty="0" err="1"/>
              <a:t>bearbeiten</a:t>
            </a:r>
            <a:endParaRPr lang="en-US" noProof="0" dirty="0"/>
          </a:p>
          <a:p>
            <a:pPr lvl="1"/>
            <a:r>
              <a:rPr lang="en-US" noProof="0" dirty="0"/>
              <a:t>•	</a:t>
            </a:r>
            <a:r>
              <a:rPr lang="en-US" noProof="0" dirty="0" err="1"/>
              <a:t>Zweite</a:t>
            </a:r>
            <a:r>
              <a:rPr lang="en-US" noProof="0" dirty="0"/>
              <a:t> </a:t>
            </a:r>
            <a:r>
              <a:rPr lang="en-US" noProof="0" dirty="0" err="1"/>
              <a:t>Ebene</a:t>
            </a:r>
            <a:endParaRPr lang="en-US" noProof="0" dirty="0"/>
          </a:p>
        </p:txBody>
      </p:sp>
      <p:grpSp>
        <p:nvGrpSpPr>
          <p:cNvPr id="22" name="Gruppieren 19"/>
          <p:cNvGrpSpPr>
            <a:grpSpLocks/>
          </p:cNvGrpSpPr>
          <p:nvPr/>
        </p:nvGrpSpPr>
        <p:grpSpPr bwMode="auto">
          <a:xfrm>
            <a:off x="0" y="1"/>
            <a:ext cx="9144000" cy="6858000"/>
            <a:chOff x="0" y="-8205"/>
            <a:chExt cx="9144000" cy="6858000"/>
          </a:xfrm>
        </p:grpSpPr>
        <p:cxnSp>
          <p:nvCxnSpPr>
            <p:cNvPr id="24" name="Gerade Verbindung 23"/>
            <p:cNvCxnSpPr/>
            <p:nvPr/>
          </p:nvCxnSpPr>
          <p:spPr>
            <a:xfrm rot="5400000" flipH="1" flipV="1">
              <a:off x="-2642419" y="3420001"/>
              <a:ext cx="6858000" cy="1587"/>
            </a:xfrm>
            <a:prstGeom prst="lin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Gerade Verbindung 4"/>
            <p:cNvCxnSpPr/>
            <p:nvPr/>
          </p:nvCxnSpPr>
          <p:spPr>
            <a:xfrm>
              <a:off x="0" y="783794"/>
              <a:ext cx="9144000" cy="1588"/>
            </a:xfrm>
            <a:prstGeom prst="lin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Titel 17"/>
          <p:cNvSpPr>
            <a:spLocks noGrp="1"/>
          </p:cNvSpPr>
          <p:nvPr userDrawn="1">
            <p:ph type="title" hasCustomPrompt="1"/>
          </p:nvPr>
        </p:nvSpPr>
        <p:spPr>
          <a:xfrm>
            <a:off x="914400" y="986428"/>
            <a:ext cx="7443814" cy="714380"/>
          </a:xfrm>
          <a:prstGeom prst="rect">
            <a:avLst/>
          </a:prstGeom>
        </p:spPr>
        <p:txBody>
          <a:bodyPr/>
          <a:lstStyle>
            <a:lvl1pPr algn="l">
              <a:tabLst>
                <a:tab pos="531813" algn="l"/>
              </a:tabLst>
              <a:defRPr sz="2800" b="1"/>
            </a:lvl1pPr>
          </a:lstStyle>
          <a:p>
            <a:r>
              <a:rPr lang="en-US" noProof="0" dirty="0" err="1"/>
              <a:t>Titelmasterformat</a:t>
            </a:r>
            <a:r>
              <a:rPr lang="en-US" noProof="0" dirty="0"/>
              <a:t> </a:t>
            </a:r>
            <a:r>
              <a:rPr lang="en-US" noProof="0" dirty="0" err="1"/>
              <a:t>bearbeiten</a:t>
            </a:r>
            <a:endParaRPr lang="en-US" noProof="0" dirty="0"/>
          </a:p>
        </p:txBody>
      </p:sp>
      <p:sp>
        <p:nvSpPr>
          <p:cNvPr id="11" name="Textfeld 10"/>
          <p:cNvSpPr txBox="1"/>
          <p:nvPr userDrawn="1"/>
        </p:nvSpPr>
        <p:spPr bwMode="auto">
          <a:xfrm>
            <a:off x="4499992" y="293935"/>
            <a:ext cx="403244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600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Low-Profit Companies /</a:t>
            </a:r>
            <a:r>
              <a:rPr lang="de-DE" sz="1600" kern="1200" baseline="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de-DE" sz="1600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AEEE / Freiburg 10/21</a:t>
            </a:r>
            <a:endParaRPr lang="en-US" sz="1600" kern="1200" dirty="0">
              <a:solidFill>
                <a:schemeClr val="accent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57B11-07BB-4467-BB5C-C35621ED9AE6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57B11-07BB-4467-BB5C-C35621ED9AE6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57B11-07BB-4467-BB5C-C35621ED9AE6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57B11-07BB-4467-BB5C-C35621ED9AE6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57B11-07BB-4467-BB5C-C35621ED9AE6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2643174" y="500042"/>
            <a:ext cx="5929354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D9616D-5647-4F09-AE6C-82E678DDE84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3A1A8A-5AB7-41B6-ABDD-49C69843B48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3E95AD-F3B0-4E54-B5BF-38E66144948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1FE056-A8DC-4059-91FE-EDDAD6AC3C7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4E77AF-3B5D-44F0-B882-203F77F5FEC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73" r:id="rId2"/>
    <p:sldLayoutId id="2147483661" r:id="rId3"/>
    <p:sldLayoutId id="2147483674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E57B11-07BB-4467-BB5C-C35621ED9AE6}" type="slidenum">
              <a:rPr lang="de-AT" smtClean="0"/>
              <a:pPr/>
              <a:t>‹Nr.›</a:t>
            </a:fld>
            <a:endParaRPr lang="de-A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g6Zb29RMyHk" TargetMode="External"/><Relationship Id="rId2" Type="http://schemas.openxmlformats.org/officeDocument/2006/relationships/hyperlink" Target="https://www.youtube.com/watch?v=EvwacmiYSGA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U9iL85gRexk" TargetMode="Externa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ostwachstum.de/postwachstumsoekonomie-zwei-wege-fuehren-nach-rom-20200702" TargetMode="Externa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hyperlink" Target="https://link.springer.com/book/10.1007/978-3-658-30920-6" TargetMode="External"/><Relationship Id="rId2" Type="http://schemas.openxmlformats.org/officeDocument/2006/relationships/hyperlink" Target="http://www.low-profit.eu/wordpress/wp-content/uploads/Fahrbach-Weiser_2021_Chapter_Low-ProfitImKontextDerUN-Nachh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lit-verlag.de/isbn/3-643-50588-0" TargetMode="External"/><Relationship Id="rId5" Type="http://schemas.openxmlformats.org/officeDocument/2006/relationships/hyperlink" Target="https://www.postwachstum.de/postwachstum-und-die-drohende-verteilungskrise-20191015" TargetMode="External"/><Relationship Id="rId4" Type="http://schemas.openxmlformats.org/officeDocument/2006/relationships/hyperlink" Target="https://www.postwachstum.de/postwachstumsoekonomie-zwei-wege-fuehren-nach-rom-20200702" TargetMode="Externa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xploring-economics.org/en/discover/syllabus-stable-financial-markets/" TargetMode="External"/><Relationship Id="rId2" Type="http://schemas.openxmlformats.org/officeDocument/2006/relationships/hyperlink" Target="https://www.exploring-economics.org/en/discover/syllabus-low-profit-investment-funding-pricing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spiegel.de/wirtschaft/service/kenneth-rogoff-rechnet-mit-staerkerem-minuszins-a-b5cf877f-c5fc-437b-a8f4-714dee554b8a" TargetMode="External"/><Relationship Id="rId4" Type="http://schemas.openxmlformats.org/officeDocument/2006/relationships/hyperlink" Target="http://www.low-profit.eu/wordpress/wp-content/uploads/mysimpleshow_Restore__1__Low-Profit-Investitionen.mp4" TargetMode="Externa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bZboBLUCSq0" TargetMode="External"/><Relationship Id="rId2" Type="http://schemas.openxmlformats.org/officeDocument/2006/relationships/hyperlink" Target="https://www.youtube.com/watch?v=HWT-r0bVfu4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s://www.energiezukunft.eu/service/magazine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pieren 9"/>
          <p:cNvGrpSpPr/>
          <p:nvPr/>
        </p:nvGrpSpPr>
        <p:grpSpPr>
          <a:xfrm>
            <a:off x="0" y="792000"/>
            <a:ext cx="9144000" cy="6072208"/>
            <a:chOff x="0" y="792000"/>
            <a:chExt cx="9144000" cy="6072208"/>
          </a:xfrm>
        </p:grpSpPr>
        <p:sp>
          <p:nvSpPr>
            <p:cNvPr id="19" name="Rechteck 18"/>
            <p:cNvSpPr/>
            <p:nvPr/>
          </p:nvSpPr>
          <p:spPr bwMode="auto">
            <a:xfrm>
              <a:off x="792000" y="792000"/>
              <a:ext cx="792000" cy="7920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 dirty="0"/>
            </a:p>
          </p:txBody>
        </p:sp>
        <p:grpSp>
          <p:nvGrpSpPr>
            <p:cNvPr id="9" name="Gruppieren 8"/>
            <p:cNvGrpSpPr/>
            <p:nvPr/>
          </p:nvGrpSpPr>
          <p:grpSpPr>
            <a:xfrm>
              <a:off x="0" y="792000"/>
              <a:ext cx="9144000" cy="6072208"/>
              <a:chOff x="0" y="792000"/>
              <a:chExt cx="9144000" cy="6072208"/>
            </a:xfrm>
          </p:grpSpPr>
          <p:cxnSp>
            <p:nvCxnSpPr>
              <p:cNvPr id="23" name="Gerade Verbindung 7"/>
              <p:cNvCxnSpPr/>
              <p:nvPr/>
            </p:nvCxnSpPr>
            <p:spPr bwMode="auto">
              <a:xfrm rot="16200000" flipV="1">
                <a:off x="-2250316" y="3828102"/>
                <a:ext cx="6072208" cy="4"/>
              </a:xfrm>
              <a:prstGeom prst="line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Gerade Verbindung 4"/>
              <p:cNvCxnSpPr/>
              <p:nvPr/>
            </p:nvCxnSpPr>
            <p:spPr bwMode="auto">
              <a:xfrm>
                <a:off x="785786" y="792000"/>
                <a:ext cx="8358214" cy="7794"/>
              </a:xfrm>
              <a:prstGeom prst="line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Gerade Verbindung 25"/>
              <p:cNvCxnSpPr/>
              <p:nvPr/>
            </p:nvCxnSpPr>
            <p:spPr bwMode="auto">
              <a:xfrm>
                <a:off x="0" y="1584000"/>
                <a:ext cx="9144000" cy="1588"/>
              </a:xfrm>
              <a:prstGeom prst="line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" name="Rechteck 17"/>
              <p:cNvSpPr/>
              <p:nvPr/>
            </p:nvSpPr>
            <p:spPr bwMode="auto">
              <a:xfrm>
                <a:off x="0" y="1590206"/>
                <a:ext cx="792000" cy="792000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de-DE" dirty="0"/>
              </a:p>
            </p:txBody>
          </p:sp>
          <p:cxnSp>
            <p:nvCxnSpPr>
              <p:cNvPr id="13" name="Gerade Verbindung 4"/>
              <p:cNvCxnSpPr/>
              <p:nvPr/>
            </p:nvCxnSpPr>
            <p:spPr bwMode="auto">
              <a:xfrm>
                <a:off x="0" y="2376000"/>
                <a:ext cx="9144000" cy="1588"/>
              </a:xfrm>
              <a:prstGeom prst="line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074" name="Textfeld 3"/>
          <p:cNvSpPr txBox="1">
            <a:spLocks noChangeArrowheads="1"/>
          </p:cNvSpPr>
          <p:nvPr/>
        </p:nvSpPr>
        <p:spPr bwMode="auto">
          <a:xfrm>
            <a:off x="928662" y="928671"/>
            <a:ext cx="7572428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tabLst>
                <a:tab pos="7178675" algn="r"/>
              </a:tabLst>
            </a:pPr>
            <a:r>
              <a:rPr lang="de-AT" sz="2800" dirty="0"/>
              <a:t>	</a:t>
            </a:r>
            <a:r>
              <a:rPr lang="en-US" sz="2800" dirty="0"/>
              <a:t> </a:t>
            </a:r>
            <a:r>
              <a:rPr lang="de-DE" sz="2800" dirty="0">
                <a:solidFill>
                  <a:schemeClr val="accent1"/>
                </a:solidFill>
                <a:latin typeface="+mn-lt"/>
              </a:rPr>
              <a:t>AEEE Conference </a:t>
            </a:r>
            <a:r>
              <a:rPr lang="de-DE" sz="2800" dirty="0" smtClean="0">
                <a:solidFill>
                  <a:schemeClr val="accent1"/>
                </a:solidFill>
                <a:latin typeface="+mn-lt"/>
              </a:rPr>
              <a:t>Freiburg</a:t>
            </a:r>
            <a:r>
              <a:rPr lang="de-DE" sz="2800" dirty="0">
                <a:solidFill>
                  <a:schemeClr val="accent1"/>
                </a:solidFill>
                <a:latin typeface="+mn-lt"/>
              </a:rPr>
              <a:t> 2021</a:t>
            </a:r>
            <a:r>
              <a:rPr lang="de-DE" sz="2800" dirty="0" smtClean="0">
                <a:solidFill>
                  <a:schemeClr val="accent1"/>
                </a:solidFill>
                <a:latin typeface="+mn-lt"/>
              </a:rPr>
              <a:t> </a:t>
            </a:r>
            <a:r>
              <a:rPr lang="de-DE" sz="2800" dirty="0" err="1" smtClean="0">
                <a:solidFill>
                  <a:schemeClr val="accent1"/>
                </a:solidFill>
                <a:latin typeface="+mn-lt"/>
              </a:rPr>
              <a:t>Oct</a:t>
            </a:r>
            <a:r>
              <a:rPr lang="de-DE" sz="2800" dirty="0" smtClean="0">
                <a:solidFill>
                  <a:schemeClr val="accent1"/>
                </a:solidFill>
                <a:latin typeface="+mn-lt"/>
              </a:rPr>
              <a:t> 7-9</a:t>
            </a:r>
            <a:endParaRPr lang="de-DE" sz="2800" dirty="0">
              <a:solidFill>
                <a:schemeClr val="accent1"/>
              </a:solidFill>
              <a:latin typeface="+mn-lt"/>
              <a:cs typeface="Times New Roman" pitchFamily="18" charset="0"/>
            </a:endParaRPr>
          </a:p>
          <a:p>
            <a:pPr>
              <a:spcBef>
                <a:spcPts val="1800"/>
              </a:spcBef>
            </a:pPr>
            <a:r>
              <a:rPr lang="de-DE" sz="4800" b="1" dirty="0" smtClean="0">
                <a:solidFill>
                  <a:schemeClr val="accent3">
                    <a:lumMod val="50000"/>
                  </a:schemeClr>
                </a:solidFill>
                <a:latin typeface="+mn-lt"/>
                <a:cs typeface="Times New Roman" pitchFamily="18" charset="0"/>
              </a:rPr>
              <a:t>Low</a:t>
            </a:r>
            <a:r>
              <a:rPr lang="de-DE" sz="4800" b="1" dirty="0" smtClean="0">
                <a:solidFill>
                  <a:srgbClr val="C00000"/>
                </a:solidFill>
                <a:latin typeface="+mn-lt"/>
                <a:cs typeface="Times New Roman" pitchFamily="18" charset="0"/>
              </a:rPr>
              <a:t>-Profit</a:t>
            </a:r>
            <a:r>
              <a:rPr lang="de-DE" sz="4800" b="1" dirty="0" smtClean="0">
                <a:solidFill>
                  <a:schemeClr val="accent3">
                    <a:lumMod val="50000"/>
                  </a:schemeClr>
                </a:solidFill>
                <a:latin typeface="+mn-lt"/>
                <a:cs typeface="Times New Roman" pitchFamily="18" charset="0"/>
              </a:rPr>
              <a:t> </a:t>
            </a:r>
            <a:r>
              <a:rPr lang="de-DE" sz="4800" b="1" dirty="0" smtClean="0">
                <a:latin typeface="+mn-lt"/>
                <a:cs typeface="Times New Roman" pitchFamily="18" charset="0"/>
              </a:rPr>
              <a:t>Companies</a:t>
            </a:r>
          </a:p>
          <a:p>
            <a:pPr>
              <a:spcBef>
                <a:spcPts val="3000"/>
              </a:spcBef>
            </a:pPr>
            <a:r>
              <a:rPr lang="en-GB" sz="3200" b="1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from </a:t>
            </a:r>
            <a:r>
              <a:rPr lang="en-GB" sz="32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b</a:t>
            </a:r>
            <a:r>
              <a:rPr lang="en-GB" sz="3200" b="1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est practice </a:t>
            </a:r>
            <a:r>
              <a:rPr lang="en-GB" sz="32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to </a:t>
            </a:r>
            <a:r>
              <a:rPr lang="en-GB" sz="3200" b="1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all </a:t>
            </a:r>
            <a:r>
              <a:rPr lang="en-GB" sz="32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p</a:t>
            </a:r>
            <a:r>
              <a:rPr lang="en-GB" sz="3200" b="1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ractice</a:t>
            </a:r>
            <a:endParaRPr lang="de-DE" sz="3200" b="1" dirty="0" smtClean="0">
              <a:solidFill>
                <a:schemeClr val="accent3">
                  <a:lumMod val="50000"/>
                </a:schemeClr>
              </a:solidFill>
              <a:latin typeface="+mn-lt"/>
              <a:cs typeface="Times New Roman" pitchFamily="18" charset="0"/>
            </a:endParaRPr>
          </a:p>
          <a:p>
            <a:pPr>
              <a:spcBef>
                <a:spcPts val="6000"/>
              </a:spcBef>
            </a:pPr>
            <a:r>
              <a:rPr lang="de-DE" sz="2800" dirty="0" smtClean="0">
                <a:latin typeface="+mn-lt"/>
                <a:cs typeface="Times New Roman" pitchFamily="18" charset="0"/>
              </a:rPr>
              <a:t>Christian Fahrbach</a:t>
            </a:r>
            <a:endParaRPr lang="de-DE" sz="2800" dirty="0">
              <a:latin typeface="+mn-lt"/>
              <a:cs typeface="Times New Roman" pitchFamily="18" charset="0"/>
            </a:endParaRPr>
          </a:p>
          <a:p>
            <a:pPr>
              <a:spcBef>
                <a:spcPts val="0"/>
              </a:spcBef>
              <a:tabLst>
                <a:tab pos="7173913" algn="r"/>
              </a:tabLst>
            </a:pPr>
            <a:r>
              <a:rPr lang="de-DE" sz="2800" dirty="0" smtClean="0">
                <a:latin typeface="+mn-lt"/>
                <a:cs typeface="Times New Roman" pitchFamily="18" charset="0"/>
              </a:rPr>
              <a:t>christian.fahrbach@web.de</a:t>
            </a:r>
            <a:endParaRPr lang="de-DE" sz="2800" dirty="0">
              <a:latin typeface="+mn-lt"/>
              <a:cs typeface="Times New Roman" pitchFamily="18" charset="0"/>
            </a:endParaRPr>
          </a:p>
          <a:p>
            <a:pPr>
              <a:spcBef>
                <a:spcPts val="0"/>
              </a:spcBef>
              <a:tabLst>
                <a:tab pos="7173913" algn="r"/>
              </a:tabLst>
            </a:pPr>
            <a:r>
              <a:rPr lang="de-DE" sz="2800" dirty="0" smtClean="0">
                <a:latin typeface="+mn-lt"/>
                <a:cs typeface="Times New Roman" pitchFamily="18" charset="0"/>
              </a:rPr>
              <a:t>www.low-profit.eu</a:t>
            </a:r>
          </a:p>
          <a:p>
            <a:pPr>
              <a:spcBef>
                <a:spcPts val="1200"/>
              </a:spcBef>
              <a:tabLst>
                <a:tab pos="7173913" algn="r"/>
              </a:tabLst>
            </a:pPr>
            <a:r>
              <a:rPr lang="de-DE" sz="2800" dirty="0" err="1" smtClean="0">
                <a:latin typeface="+mn-lt"/>
                <a:cs typeface="Times New Roman" pitchFamily="18" charset="0"/>
              </a:rPr>
              <a:t>License</a:t>
            </a:r>
            <a:r>
              <a:rPr lang="de-DE" sz="2800" dirty="0" smtClean="0">
                <a:latin typeface="+mn-lt"/>
                <a:cs typeface="Times New Roman" pitchFamily="18" charset="0"/>
              </a:rPr>
              <a:t>: </a:t>
            </a:r>
            <a:r>
              <a:rPr lang="de-DE" sz="2800" dirty="0">
                <a:latin typeface="+mn-lt"/>
                <a:cs typeface="Times New Roman" pitchFamily="18" charset="0"/>
              </a:rPr>
              <a:t>CC </a:t>
            </a:r>
            <a:r>
              <a:rPr lang="de-DE" sz="2800" dirty="0" smtClean="0">
                <a:latin typeface="+mn-lt"/>
                <a:cs typeface="Times New Roman" pitchFamily="18" charset="0"/>
              </a:rPr>
              <a:t>BY</a:t>
            </a:r>
            <a:endParaRPr lang="de-AT" sz="2800" dirty="0">
              <a:latin typeface="+mn-lt"/>
            </a:endParaRPr>
          </a:p>
        </p:txBody>
      </p:sp>
      <p:pic>
        <p:nvPicPr>
          <p:cNvPr id="11" name="Picture 3" descr="C:\Dateien Christian\Medien Graphiken\Logo 12.16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84168" y="4653136"/>
            <a:ext cx="2304256" cy="110432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1D32B2-D1A8-4272-8B5C-967EAA53E7B3}" type="slidenum">
              <a:rPr lang="de-DE" smtClean="0"/>
              <a:pPr>
                <a:defRPr/>
              </a:pPr>
              <a:t>10</a:t>
            </a:fld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14400" y="2758597"/>
            <a:ext cx="7791464" cy="3622731"/>
          </a:xfrm>
        </p:spPr>
        <p:txBody>
          <a:bodyPr/>
          <a:lstStyle/>
          <a:p>
            <a:pPr marL="530225" indent="-354013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A</a:t>
            </a:r>
            <a:r>
              <a:rPr lang="en-US" dirty="0" smtClean="0"/>
              <a:t>ssociation </a:t>
            </a:r>
            <a:r>
              <a:rPr lang="en-US" dirty="0"/>
              <a:t>of 166 house projects and 15 project initiatives, each house project its own </a:t>
            </a:r>
            <a:r>
              <a:rPr lang="en-US" dirty="0" smtClean="0"/>
              <a:t>Ltd.</a:t>
            </a:r>
            <a:endParaRPr lang="de-DE" dirty="0" smtClean="0"/>
          </a:p>
          <a:p>
            <a:pPr marL="530225" indent="-354013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dirty="0"/>
              <a:t>F</a:t>
            </a:r>
            <a:r>
              <a:rPr lang="en-US" dirty="0" smtClean="0"/>
              <a:t>unded with direct </a:t>
            </a:r>
            <a:r>
              <a:rPr lang="en-US" dirty="0"/>
              <a:t>loans from € </a:t>
            </a:r>
            <a:r>
              <a:rPr lang="en-US" dirty="0" smtClean="0"/>
              <a:t>1,000</a:t>
            </a:r>
            <a:r>
              <a:rPr lang="en-US" dirty="0"/>
              <a:t>, interest up to 1.1% p.a</a:t>
            </a:r>
            <a:r>
              <a:rPr lang="en-US" dirty="0" smtClean="0"/>
              <a:t>., time period</a:t>
            </a:r>
            <a:r>
              <a:rPr lang="en-US" dirty="0"/>
              <a:t>: 6 months</a:t>
            </a:r>
            <a:endParaRPr lang="de-DE" dirty="0" smtClean="0"/>
          </a:p>
          <a:p>
            <a:pPr>
              <a:spcBef>
                <a:spcPts val="3000"/>
              </a:spcBef>
            </a:pPr>
            <a:r>
              <a:rPr lang="de-DE" sz="2000" dirty="0" smtClean="0"/>
              <a:t>ARD </a:t>
            </a:r>
            <a:r>
              <a:rPr lang="de-DE" sz="2000" dirty="0"/>
              <a:t>2019: </a:t>
            </a:r>
            <a:r>
              <a:rPr lang="de-DE" sz="2000" u="sng" dirty="0" smtClean="0">
                <a:hlinkClick r:id="rId2"/>
              </a:rPr>
              <a:t>https</a:t>
            </a:r>
            <a:r>
              <a:rPr lang="de-DE" sz="2000" u="sng" dirty="0">
                <a:hlinkClick r:id="rId2"/>
              </a:rPr>
              <a:t>://</a:t>
            </a:r>
            <a:r>
              <a:rPr lang="de-DE" sz="2000" u="sng" dirty="0" smtClean="0">
                <a:hlinkClick r:id="rId2"/>
              </a:rPr>
              <a:t>www.youtube.com/watch?v=EvwacmiYSGA</a:t>
            </a:r>
            <a:endParaRPr lang="de-DE" sz="2000" u="sng" dirty="0"/>
          </a:p>
          <a:p>
            <a:pPr>
              <a:spcBef>
                <a:spcPts val="1200"/>
              </a:spcBef>
            </a:pPr>
            <a:r>
              <a:rPr lang="de-DE" sz="2000" dirty="0" smtClean="0"/>
              <a:t>WDR </a:t>
            </a:r>
            <a:r>
              <a:rPr lang="de-DE" sz="2000" dirty="0"/>
              <a:t>2019: </a:t>
            </a:r>
            <a:r>
              <a:rPr lang="de-DE" sz="2000" u="sng" dirty="0" smtClean="0">
                <a:hlinkClick r:id="rId3"/>
              </a:rPr>
              <a:t>https</a:t>
            </a:r>
            <a:r>
              <a:rPr lang="de-DE" sz="2000" u="sng" dirty="0">
                <a:hlinkClick r:id="rId3"/>
              </a:rPr>
              <a:t>://www.youtube.com/watch?v=g6Zb29RMyHk</a:t>
            </a:r>
            <a:endParaRPr lang="de-DE" sz="2000" dirty="0" smtClean="0"/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031" y="1268760"/>
            <a:ext cx="4810121" cy="549361"/>
          </a:xfrm>
          <a:prstGeom prst="rect">
            <a:avLst/>
          </a:prstGeom>
        </p:spPr>
      </p:pic>
      <p:sp>
        <p:nvSpPr>
          <p:cNvPr id="6" name="Textfeld 5"/>
          <p:cNvSpPr txBox="1"/>
          <p:nvPr/>
        </p:nvSpPr>
        <p:spPr>
          <a:xfrm>
            <a:off x="1043608" y="1823301"/>
            <a:ext cx="51845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b="1" dirty="0">
                <a:solidFill>
                  <a:schemeClr val="accent3">
                    <a:lumMod val="50000"/>
                  </a:schemeClr>
                </a:solidFill>
              </a:rPr>
              <a:t>Mietshäuser Syndikat GmbH</a:t>
            </a:r>
          </a:p>
        </p:txBody>
      </p:sp>
    </p:spTree>
    <p:extLst>
      <p:ext uri="{BB962C8B-B14F-4D97-AF65-F5344CB8AC3E}">
        <p14:creationId xmlns:p14="http://schemas.microsoft.com/office/powerpoint/2010/main" val="13878581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1D32B2-D1A8-4272-8B5C-967EAA53E7B3}" type="slidenum">
              <a:rPr lang="de-DE" smtClean="0"/>
              <a:pPr>
                <a:defRPr/>
              </a:pPr>
              <a:t>11</a:t>
            </a:fld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14400" y="3717032"/>
            <a:ext cx="7791464" cy="1966547"/>
          </a:xfrm>
        </p:spPr>
        <p:txBody>
          <a:bodyPr/>
          <a:lstStyle/>
          <a:p>
            <a:pPr marL="530225" indent="-354013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dirty="0"/>
              <a:t>M</a:t>
            </a:r>
            <a:r>
              <a:rPr lang="en-US" dirty="0" smtClean="0"/>
              <a:t>embership</a:t>
            </a:r>
            <a:r>
              <a:rPr lang="en-US" dirty="0"/>
              <a:t>: 5 shares of € 100 each</a:t>
            </a:r>
            <a:endParaRPr lang="de-DE" dirty="0" smtClean="0"/>
          </a:p>
          <a:p>
            <a:pPr marL="530225" indent="-354013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dirty="0"/>
              <a:t>D</a:t>
            </a:r>
            <a:r>
              <a:rPr lang="en-US" dirty="0" smtClean="0"/>
              <a:t>ividend around 1-3</a:t>
            </a:r>
            <a:r>
              <a:rPr lang="en-US" dirty="0"/>
              <a:t>% p.a. according to the resolution of the annual general meeting</a:t>
            </a:r>
            <a:endParaRPr lang="de-DE" dirty="0" smtClean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1" y="1456328"/>
            <a:ext cx="2952329" cy="948324"/>
          </a:xfrm>
          <a:prstGeom prst="rect">
            <a:avLst/>
          </a:prstGeom>
        </p:spPr>
      </p:pic>
      <p:grpSp>
        <p:nvGrpSpPr>
          <p:cNvPr id="9" name="Gruppieren 8"/>
          <p:cNvGrpSpPr/>
          <p:nvPr/>
        </p:nvGrpSpPr>
        <p:grpSpPr>
          <a:xfrm>
            <a:off x="4989112" y="1212952"/>
            <a:ext cx="3079045" cy="2044680"/>
            <a:chOff x="5796136" y="1035390"/>
            <a:chExt cx="2723495" cy="1808572"/>
          </a:xfrm>
        </p:grpSpPr>
        <p:pic>
          <p:nvPicPr>
            <p:cNvPr id="10" name="Inhaltsplatzhalter 9" descr="Kostenloses Foto: &lt;strong&gt;Brille&lt;/strong&gt;, Lesebrille, Schwarze &lt;strong&gt;Brille&lt;/strong&gt; ...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96136" y="1035390"/>
              <a:ext cx="2723495" cy="1808572"/>
            </a:xfrm>
            <a:prstGeom prst="rect">
              <a:avLst/>
            </a:prstGeom>
            <a:scene3d>
              <a:camera prst="isometricOffAxis2Left"/>
              <a:lightRig rig="threePt" dir="t"/>
            </a:scene3d>
          </p:spPr>
        </p:pic>
        <p:pic>
          <p:nvPicPr>
            <p:cNvPr id="11" name="Picture 3" descr="C:\Dateien Christian\Medien Graphiken\Logo 12.16.png"/>
            <p:cNvPicPr>
              <a:picLocks noChangeAspect="1" noChangeArrowheads="1"/>
            </p:cNvPicPr>
            <p:nvPr/>
          </p:nvPicPr>
          <p:blipFill>
            <a:blip r:embed="rId4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 rot="309210">
              <a:off x="6257538" y="2249205"/>
              <a:ext cx="600262" cy="287679"/>
            </a:xfrm>
            <a:prstGeom prst="rect">
              <a:avLst/>
            </a:prstGeom>
            <a:noFill/>
            <a:scene3d>
              <a:camera prst="isometricOffAxis2Left"/>
              <a:lightRig rig="threePt" dir="t"/>
            </a:scene3d>
          </p:spPr>
        </p:pic>
        <p:pic>
          <p:nvPicPr>
            <p:cNvPr id="12" name="Grafik 11" descr="Your Blog - schwartzsclsecjbnj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77456"/>
            <a:stretch/>
          </p:blipFill>
          <p:spPr>
            <a:xfrm>
              <a:off x="7375552" y="2436369"/>
              <a:ext cx="585122" cy="255391"/>
            </a:xfrm>
            <a:prstGeom prst="rect">
              <a:avLst/>
            </a:prstGeom>
            <a:scene3d>
              <a:camera prst="isometricOffAxis2Left"/>
              <a:lightRig rig="threePt" dir="t"/>
            </a:scene3d>
          </p:spPr>
        </p:pic>
      </p:grpSp>
    </p:spTree>
    <p:extLst>
      <p:ext uri="{BB962C8B-B14F-4D97-AF65-F5344CB8AC3E}">
        <p14:creationId xmlns:p14="http://schemas.microsoft.com/office/powerpoint/2010/main" val="21104314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1D32B2-D1A8-4272-8B5C-967EAA53E7B3}" type="slidenum">
              <a:rPr lang="de-DE" smtClean="0"/>
              <a:pPr>
                <a:defRPr/>
              </a:pPr>
              <a:t>12</a:t>
            </a:fld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14400" y="1030405"/>
            <a:ext cx="6825952" cy="598395"/>
          </a:xfrm>
        </p:spPr>
        <p:txBody>
          <a:bodyPr/>
          <a:lstStyle/>
          <a:p>
            <a:pPr lvl="0">
              <a:tabLst>
                <a:tab pos="4122738" algn="l"/>
              </a:tabLst>
            </a:pPr>
            <a:r>
              <a:rPr lang="de-DE" b="1" dirty="0" smtClean="0">
                <a:solidFill>
                  <a:schemeClr val="accent1"/>
                </a:solidFill>
              </a:rPr>
              <a:t>Fair Trade</a:t>
            </a:r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714939"/>
            <a:ext cx="5112568" cy="3408378"/>
          </a:xfrm>
          <a:prstGeom prst="rect">
            <a:avLst/>
          </a:prstGeom>
        </p:spPr>
      </p:pic>
      <p:sp>
        <p:nvSpPr>
          <p:cNvPr id="5" name="Inhaltsplatzhalter 2"/>
          <p:cNvSpPr txBox="1">
            <a:spLocks/>
          </p:cNvSpPr>
          <p:nvPr/>
        </p:nvSpPr>
        <p:spPr>
          <a:xfrm>
            <a:off x="914400" y="5323204"/>
            <a:ext cx="8050088" cy="554068"/>
          </a:xfrm>
          <a:prstGeom prst="rect">
            <a:avLst/>
          </a:prstGeom>
        </p:spPr>
        <p:txBody>
          <a:bodyPr/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tabLst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3900" indent="-3683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800"/>
              </a:spcBef>
            </a:pPr>
            <a:r>
              <a:rPr lang="de-DE" sz="2000" dirty="0" err="1"/>
              <a:t>Explanatory</a:t>
            </a:r>
            <a:r>
              <a:rPr lang="de-DE" sz="2000" dirty="0"/>
              <a:t> </a:t>
            </a:r>
            <a:r>
              <a:rPr lang="de-DE" sz="2000" dirty="0" err="1"/>
              <a:t>video</a:t>
            </a:r>
            <a:r>
              <a:rPr lang="de-DE" sz="2000" dirty="0"/>
              <a:t> </a:t>
            </a:r>
            <a:r>
              <a:rPr lang="de-DE" sz="2000" dirty="0" smtClean="0"/>
              <a:t>2019: </a:t>
            </a:r>
            <a:r>
              <a:rPr lang="de-DE" sz="2000" u="sng" dirty="0">
                <a:hlinkClick r:id="rId3"/>
              </a:rPr>
              <a:t>https://www.youtube.com/watch?v=U9iL85gRexk</a:t>
            </a:r>
            <a:endParaRPr lang="de-DE" sz="2000" dirty="0"/>
          </a:p>
          <a:p>
            <a:pPr marL="176212">
              <a:spcBef>
                <a:spcPts val="1800"/>
              </a:spcBef>
            </a:pP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21031972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1D32B2-D1A8-4272-8B5C-967EAA53E7B3}" type="slidenum">
              <a:rPr lang="de-DE" smtClean="0"/>
              <a:pPr>
                <a:defRPr/>
              </a:pPr>
              <a:t>13</a:t>
            </a:fld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14400" y="1030406"/>
            <a:ext cx="7791464" cy="4630842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de-DE" b="1" dirty="0">
                <a:solidFill>
                  <a:schemeClr val="accent1"/>
                </a:solidFill>
              </a:rPr>
              <a:t>Limits </a:t>
            </a:r>
            <a:r>
              <a:rPr lang="de-DE" b="1" dirty="0" err="1">
                <a:solidFill>
                  <a:schemeClr val="accent1"/>
                </a:solidFill>
              </a:rPr>
              <a:t>of</a:t>
            </a:r>
            <a:r>
              <a:rPr lang="de-DE" b="1" dirty="0">
                <a:solidFill>
                  <a:schemeClr val="accent1"/>
                </a:solidFill>
              </a:rPr>
              <a:t> </a:t>
            </a:r>
            <a:r>
              <a:rPr lang="de-DE" b="1" dirty="0" err="1">
                <a:solidFill>
                  <a:schemeClr val="accent1"/>
                </a:solidFill>
              </a:rPr>
              <a:t>best</a:t>
            </a:r>
            <a:r>
              <a:rPr lang="de-DE" b="1" dirty="0">
                <a:solidFill>
                  <a:schemeClr val="accent1"/>
                </a:solidFill>
              </a:rPr>
              <a:t> </a:t>
            </a:r>
            <a:r>
              <a:rPr lang="de-DE" b="1" dirty="0" err="1">
                <a:solidFill>
                  <a:schemeClr val="accent1"/>
                </a:solidFill>
              </a:rPr>
              <a:t>practice</a:t>
            </a:r>
            <a:endParaRPr lang="de-DE" b="1" dirty="0" smtClean="0">
              <a:cs typeface="Times New Roman" pitchFamily="18" charset="0"/>
            </a:endParaRPr>
          </a:p>
          <a:p>
            <a:pPr marL="531813" lvl="1">
              <a:spcBef>
                <a:spcPts val="1800"/>
              </a:spcBef>
              <a:buFont typeface="Arial" pitchFamily="34" charset="0"/>
              <a:buChar char="•"/>
            </a:pPr>
            <a:r>
              <a:rPr lang="de-AT" dirty="0"/>
              <a:t>L</a:t>
            </a:r>
            <a:r>
              <a:rPr lang="de-AT" dirty="0" smtClean="0"/>
              <a:t>imited </a:t>
            </a:r>
            <a:r>
              <a:rPr lang="de-AT" dirty="0" err="1"/>
              <a:t>to</a:t>
            </a:r>
            <a:r>
              <a:rPr lang="de-AT" dirty="0"/>
              <a:t> </a:t>
            </a:r>
            <a:r>
              <a:rPr lang="de-AT" dirty="0" err="1"/>
              <a:t>social</a:t>
            </a:r>
            <a:r>
              <a:rPr lang="de-AT" dirty="0"/>
              <a:t> </a:t>
            </a:r>
            <a:r>
              <a:rPr lang="de-AT" dirty="0" err="1"/>
              <a:t>niches</a:t>
            </a:r>
            <a:endParaRPr lang="de-AT" dirty="0" smtClean="0"/>
          </a:p>
          <a:p>
            <a:pPr marL="531813" lvl="1">
              <a:spcBef>
                <a:spcPts val="1200"/>
              </a:spcBef>
              <a:buFont typeface="Arial" pitchFamily="34" charset="0"/>
              <a:buChar char="•"/>
            </a:pPr>
            <a:r>
              <a:rPr lang="de-AT" dirty="0" err="1"/>
              <a:t>D</a:t>
            </a:r>
            <a:r>
              <a:rPr lang="de-AT" dirty="0" err="1" smtClean="0"/>
              <a:t>ependent</a:t>
            </a:r>
            <a:r>
              <a:rPr lang="de-AT" dirty="0" smtClean="0"/>
              <a:t> </a:t>
            </a:r>
            <a:r>
              <a:rPr lang="de-AT" dirty="0"/>
              <a:t>on </a:t>
            </a:r>
            <a:r>
              <a:rPr lang="de-AT" dirty="0" err="1"/>
              <a:t>philanthropic</a:t>
            </a:r>
            <a:r>
              <a:rPr lang="de-AT" dirty="0"/>
              <a:t> </a:t>
            </a:r>
            <a:r>
              <a:rPr lang="de-AT" dirty="0" err="1"/>
              <a:t>investors</a:t>
            </a:r>
            <a:endParaRPr lang="de-AT" dirty="0" smtClean="0"/>
          </a:p>
          <a:p>
            <a:pPr marL="0" lvl="1" indent="0">
              <a:spcBef>
                <a:spcPts val="1200"/>
              </a:spcBef>
              <a:tabLst>
                <a:tab pos="530225" algn="l"/>
              </a:tabLst>
            </a:pPr>
            <a:r>
              <a:rPr lang="de-AT" b="1" dirty="0" smtClean="0">
                <a:solidFill>
                  <a:srgbClr val="C00000"/>
                </a:solidFill>
              </a:rPr>
              <a:t>	→  </a:t>
            </a:r>
            <a:r>
              <a:rPr lang="de-AT" b="1" dirty="0" err="1" smtClean="0">
                <a:solidFill>
                  <a:srgbClr val="C00000"/>
                </a:solidFill>
              </a:rPr>
              <a:t>financing</a:t>
            </a:r>
            <a:r>
              <a:rPr lang="de-AT" b="1" dirty="0" smtClean="0">
                <a:solidFill>
                  <a:srgbClr val="C00000"/>
                </a:solidFill>
              </a:rPr>
              <a:t> </a:t>
            </a:r>
            <a:r>
              <a:rPr lang="de-AT" b="1" dirty="0" err="1" smtClean="0">
                <a:solidFill>
                  <a:srgbClr val="C00000"/>
                </a:solidFill>
              </a:rPr>
              <a:t>gap</a:t>
            </a:r>
            <a:endParaRPr lang="de-DE" b="1" dirty="0" smtClean="0">
              <a:solidFill>
                <a:srgbClr val="C00000"/>
              </a:solidFill>
            </a:endParaRPr>
          </a:p>
          <a:p>
            <a:pPr>
              <a:spcBef>
                <a:spcPts val="4500"/>
              </a:spcBef>
              <a:tabLst>
                <a:tab pos="4306888" algn="l"/>
              </a:tabLst>
            </a:pPr>
            <a:r>
              <a:rPr lang="en-US" b="1" dirty="0">
                <a:solidFill>
                  <a:schemeClr val="accent1"/>
                </a:solidFill>
              </a:rPr>
              <a:t>G</a:t>
            </a:r>
            <a:r>
              <a:rPr lang="en-US" b="1" dirty="0" smtClean="0">
                <a:solidFill>
                  <a:schemeClr val="accent1"/>
                </a:solidFill>
              </a:rPr>
              <a:t>et </a:t>
            </a:r>
            <a:r>
              <a:rPr lang="en-US" b="1" dirty="0">
                <a:solidFill>
                  <a:schemeClr val="accent1"/>
                </a:solidFill>
              </a:rPr>
              <a:t>out of the niche</a:t>
            </a:r>
            <a:endParaRPr lang="de-DE" b="1" dirty="0" smtClean="0">
              <a:solidFill>
                <a:schemeClr val="accent1"/>
              </a:solidFill>
            </a:endParaRPr>
          </a:p>
          <a:p>
            <a:pPr>
              <a:spcBef>
                <a:spcPts val="3000"/>
              </a:spcBef>
            </a:pPr>
            <a:r>
              <a:rPr lang="en-US" dirty="0"/>
              <a:t>How do you get from best practice to all practice?</a:t>
            </a:r>
            <a:endParaRPr lang="de-AT" dirty="0" smtClean="0"/>
          </a:p>
        </p:txBody>
      </p:sp>
      <p:sp>
        <p:nvSpPr>
          <p:cNvPr id="6" name="Rechteck 5"/>
          <p:cNvSpPr/>
          <p:nvPr/>
        </p:nvSpPr>
        <p:spPr>
          <a:xfrm>
            <a:off x="785786" y="4509120"/>
            <a:ext cx="7674646" cy="791960"/>
          </a:xfrm>
          <a:prstGeom prst="rect">
            <a:avLst/>
          </a:prstGeom>
          <a:noFill/>
          <a:ln w="1905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DE"/>
          </a:p>
        </p:txBody>
      </p:sp>
      <p:pic>
        <p:nvPicPr>
          <p:cNvPr id="5" name="Picture 5" descr="C:\Users\CHRISTIAN\AppData\Local\Microsoft\Windows\Temporary Internet Files\Content.IE5\RJOFUN3K\question-mark-310100_960_72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37212" y="3476041"/>
            <a:ext cx="672911" cy="67291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4556084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nhaltsplatzhalter 1"/>
          <p:cNvSpPr>
            <a:spLocks noGrp="1"/>
          </p:cNvSpPr>
          <p:nvPr>
            <p:ph idx="1"/>
          </p:nvPr>
        </p:nvSpPr>
        <p:spPr>
          <a:xfrm>
            <a:off x="914400" y="1929942"/>
            <a:ext cx="7943880" cy="3515282"/>
          </a:xfrm>
        </p:spPr>
        <p:txBody>
          <a:bodyPr/>
          <a:lstStyle/>
          <a:p>
            <a:pPr fontAlgn="auto">
              <a:spcBef>
                <a:spcPts val="4200"/>
              </a:spcBef>
              <a:spcAft>
                <a:spcPts val="0"/>
              </a:spcAft>
              <a:defRPr/>
            </a:pPr>
            <a:r>
              <a:rPr lang="de-DE" b="1" dirty="0" err="1">
                <a:solidFill>
                  <a:schemeClr val="accent1"/>
                </a:solidFill>
                <a:cs typeface="Times New Roman" pitchFamily="18" charset="0"/>
              </a:rPr>
              <a:t>P</a:t>
            </a:r>
            <a:r>
              <a:rPr lang="de-DE" b="1" dirty="0" err="1" smtClean="0">
                <a:solidFill>
                  <a:schemeClr val="accent1"/>
                </a:solidFill>
                <a:cs typeface="Times New Roman" pitchFamily="18" charset="0"/>
              </a:rPr>
              <a:t>erfect</a:t>
            </a:r>
            <a:r>
              <a:rPr lang="de-DE" b="1" dirty="0" smtClean="0">
                <a:solidFill>
                  <a:schemeClr val="accent1"/>
                </a:solidFill>
                <a:cs typeface="Times New Roman" pitchFamily="18" charset="0"/>
              </a:rPr>
              <a:t> </a:t>
            </a:r>
            <a:r>
              <a:rPr lang="de-DE" b="1" dirty="0" err="1">
                <a:solidFill>
                  <a:schemeClr val="accent1"/>
                </a:solidFill>
                <a:cs typeface="Times New Roman" pitchFamily="18" charset="0"/>
              </a:rPr>
              <a:t>capital</a:t>
            </a:r>
            <a:r>
              <a:rPr lang="de-DE" b="1" dirty="0">
                <a:solidFill>
                  <a:schemeClr val="accent1"/>
                </a:solidFill>
                <a:cs typeface="Times New Roman" pitchFamily="18" charset="0"/>
              </a:rPr>
              <a:t> </a:t>
            </a:r>
            <a:r>
              <a:rPr lang="de-DE" b="1" dirty="0" err="1">
                <a:solidFill>
                  <a:schemeClr val="accent1"/>
                </a:solidFill>
                <a:cs typeface="Times New Roman" pitchFamily="18" charset="0"/>
              </a:rPr>
              <a:t>market</a:t>
            </a:r>
            <a:endParaRPr lang="de-DE" dirty="0">
              <a:cs typeface="Times New Roman" pitchFamily="18" charset="0"/>
            </a:endParaRPr>
          </a:p>
          <a:p>
            <a:pPr fontAlgn="auto">
              <a:spcBef>
                <a:spcPts val="1200"/>
              </a:spcBef>
              <a:spcAft>
                <a:spcPts val="0"/>
              </a:spcAft>
              <a:defRPr/>
            </a:pPr>
            <a:r>
              <a:rPr lang="de-DE" dirty="0" err="1" smtClean="0">
                <a:cs typeface="Times New Roman" pitchFamily="18" charset="0"/>
              </a:rPr>
              <a:t>Without</a:t>
            </a:r>
            <a:endParaRPr lang="de-DE" b="1" dirty="0">
              <a:cs typeface="Times New Roman" pitchFamily="18" charset="0"/>
            </a:endParaRPr>
          </a:p>
          <a:p>
            <a:pPr marL="539750" lvl="1" indent="-360363" fontAlgn="auto"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e-DE" dirty="0" err="1">
                <a:cs typeface="Times New Roman" pitchFamily="18" charset="0"/>
              </a:rPr>
              <a:t>T</a:t>
            </a:r>
            <a:r>
              <a:rPr lang="de-DE" dirty="0" err="1" smtClean="0">
                <a:cs typeface="Times New Roman" pitchFamily="18" charset="0"/>
              </a:rPr>
              <a:t>axes</a:t>
            </a:r>
            <a:r>
              <a:rPr lang="de-DE" dirty="0" smtClean="0">
                <a:cs typeface="Times New Roman" pitchFamily="18" charset="0"/>
              </a:rPr>
              <a:t> </a:t>
            </a:r>
            <a:r>
              <a:rPr lang="de-DE" dirty="0" err="1">
                <a:cs typeface="Times New Roman" pitchFamily="18" charset="0"/>
              </a:rPr>
              <a:t>and</a:t>
            </a:r>
            <a:r>
              <a:rPr lang="de-DE" dirty="0">
                <a:cs typeface="Times New Roman" pitchFamily="18" charset="0"/>
              </a:rPr>
              <a:t> </a:t>
            </a:r>
            <a:r>
              <a:rPr lang="de-DE" dirty="0" err="1" smtClean="0">
                <a:cs typeface="Times New Roman" pitchFamily="18" charset="0"/>
              </a:rPr>
              <a:t>subsidies</a:t>
            </a:r>
            <a:r>
              <a:rPr lang="de-DE" dirty="0" smtClean="0">
                <a:cs typeface="Times New Roman" pitchFamily="18" charset="0"/>
              </a:rPr>
              <a:t> (</a:t>
            </a:r>
            <a:r>
              <a:rPr lang="de-DE" dirty="0" err="1">
                <a:cs typeface="Times New Roman" pitchFamily="18" charset="0"/>
              </a:rPr>
              <a:t>s</a:t>
            </a:r>
            <a:r>
              <a:rPr lang="de-DE" dirty="0" err="1" smtClean="0">
                <a:cs typeface="Times New Roman" pitchFamily="18" charset="0"/>
              </a:rPr>
              <a:t>tate</a:t>
            </a:r>
            <a:r>
              <a:rPr lang="de-DE" dirty="0" smtClean="0">
                <a:cs typeface="Times New Roman" pitchFamily="18" charset="0"/>
              </a:rPr>
              <a:t>)</a:t>
            </a:r>
          </a:p>
          <a:p>
            <a:pPr marL="539750" lvl="1" indent="-360363" fontAlgn="auto"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e-DE" dirty="0">
                <a:cs typeface="Times New Roman" pitchFamily="18" charset="0"/>
              </a:rPr>
              <a:t>T</a:t>
            </a:r>
            <a:r>
              <a:rPr lang="de-DE" dirty="0" smtClean="0">
                <a:cs typeface="Times New Roman" pitchFamily="18" charset="0"/>
              </a:rPr>
              <a:t>ransaction </a:t>
            </a:r>
            <a:r>
              <a:rPr lang="de-DE" dirty="0" err="1">
                <a:cs typeface="Times New Roman" pitchFamily="18" charset="0"/>
              </a:rPr>
              <a:t>costs</a:t>
            </a:r>
            <a:endParaRPr lang="de-DE" dirty="0" smtClean="0">
              <a:cs typeface="Times New Roman" pitchFamily="18" charset="0"/>
            </a:endParaRPr>
          </a:p>
          <a:p>
            <a:pPr marL="539750" lvl="1" indent="-360363" fontAlgn="auto"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e-DE" dirty="0">
                <a:cs typeface="Times New Roman" pitchFamily="18" charset="0"/>
              </a:rPr>
              <a:t>I</a:t>
            </a:r>
            <a:r>
              <a:rPr lang="de-DE" dirty="0" smtClean="0">
                <a:cs typeface="Times New Roman" pitchFamily="18" charset="0"/>
              </a:rPr>
              <a:t>nflation</a:t>
            </a:r>
          </a:p>
          <a:p>
            <a:pPr marL="539750" lvl="1" indent="-360363" fontAlgn="auto"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e-DE" dirty="0" smtClean="0">
                <a:cs typeface="Times New Roman" pitchFamily="18" charset="0"/>
              </a:rPr>
              <a:t>…</a:t>
            </a:r>
            <a:endParaRPr lang="de-DE" dirty="0">
              <a:cs typeface="Times New Roman" pitchFamily="18" charset="0"/>
            </a:endParaRP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914400" y="857232"/>
            <a:ext cx="7729566" cy="714380"/>
          </a:xfrm>
        </p:spPr>
        <p:txBody>
          <a:bodyPr/>
          <a:lstStyle/>
          <a:p>
            <a:r>
              <a:rPr lang="de-AT" dirty="0"/>
              <a:t>3</a:t>
            </a:r>
            <a:r>
              <a:rPr lang="de-AT" dirty="0">
                <a:solidFill>
                  <a:schemeClr val="accent1">
                    <a:lumMod val="75000"/>
                  </a:schemeClr>
                </a:solidFill>
              </a:rPr>
              <a:t>	</a:t>
            </a:r>
            <a:r>
              <a:rPr lang="de-DE" dirty="0" smtClean="0"/>
              <a:t> </a:t>
            </a:r>
            <a:r>
              <a:rPr lang="de-DE" dirty="0" err="1" smtClean="0">
                <a:solidFill>
                  <a:schemeClr val="accent1">
                    <a:lumMod val="75000"/>
                  </a:schemeClr>
                </a:solidFill>
              </a:rPr>
              <a:t>Classical</a:t>
            </a:r>
            <a:r>
              <a:rPr lang="de-DE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accent1">
                    <a:lumMod val="75000"/>
                  </a:schemeClr>
                </a:solidFill>
              </a:rPr>
              <a:t>Finance</a:t>
            </a:r>
            <a:endParaRPr lang="de-DE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Foliennummernplatzhalter 1">
            <a:extLst>
              <a:ext uri="{FF2B5EF4-FFF2-40B4-BE49-F238E27FC236}">
                <a16:creationId xmlns:a16="http://schemas.microsoft.com/office/drawing/2014/main" id="{1ACFE557-694C-450E-AEA6-4745EA5CDA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072462" y="6143644"/>
            <a:ext cx="633402" cy="365125"/>
          </a:xfrm>
        </p:spPr>
        <p:txBody>
          <a:bodyPr/>
          <a:lstStyle/>
          <a:p>
            <a:pPr>
              <a:defRPr/>
            </a:pPr>
            <a:fld id="{0B1D32B2-D1A8-4272-8B5C-967EAA53E7B3}" type="slidenum">
              <a:rPr lang="de-DE" smtClean="0"/>
              <a:pPr>
                <a:defRPr/>
              </a:pPr>
              <a:t>14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33113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2"/>
          <p:cNvSpPr>
            <a:spLocks noGrp="1"/>
          </p:cNvSpPr>
          <p:nvPr>
            <p:ph idx="4294967295"/>
          </p:nvPr>
        </p:nvSpPr>
        <p:spPr>
          <a:xfrm>
            <a:off x="914400" y="1000108"/>
            <a:ext cx="7791464" cy="4373108"/>
          </a:xfrm>
          <a:prstGeom prst="rect">
            <a:avLst/>
          </a:prstGeom>
        </p:spPr>
        <p:txBody>
          <a:bodyPr/>
          <a:lstStyle>
            <a:lvl1pPr marL="0" indent="0">
              <a:buNone/>
              <a:tabLst/>
              <a:defRPr sz="2800"/>
            </a:lvl1pPr>
            <a:lvl2pPr marL="723900" indent="-368300">
              <a:buNone/>
              <a:defRPr sz="2400"/>
            </a:lvl2pPr>
          </a:lstStyle>
          <a:p>
            <a:pPr fontAlgn="auto">
              <a:spcBef>
                <a:spcPts val="3000"/>
              </a:spcBef>
              <a:spcAft>
                <a:spcPts val="0"/>
              </a:spcAft>
              <a:defRPr/>
            </a:pPr>
            <a:r>
              <a:rPr lang="de-DE" b="1" dirty="0">
                <a:solidFill>
                  <a:schemeClr val="accent1"/>
                </a:solidFill>
                <a:cs typeface="Times New Roman" pitchFamily="18" charset="0"/>
              </a:rPr>
              <a:t>A</a:t>
            </a:r>
            <a:r>
              <a:rPr lang="de-DE" b="1" dirty="0" smtClean="0">
                <a:solidFill>
                  <a:schemeClr val="accent1"/>
                </a:solidFill>
                <a:cs typeface="Times New Roman" pitchFamily="18" charset="0"/>
              </a:rPr>
              <a:t>sset </a:t>
            </a:r>
            <a:r>
              <a:rPr lang="de-DE" b="1" dirty="0" err="1" smtClean="0">
                <a:solidFill>
                  <a:schemeClr val="accent1"/>
                </a:solidFill>
                <a:cs typeface="Times New Roman" pitchFamily="18" charset="0"/>
              </a:rPr>
              <a:t>pricing</a:t>
            </a:r>
            <a:r>
              <a:rPr lang="de-DE" b="1" dirty="0" smtClean="0">
                <a:solidFill>
                  <a:schemeClr val="accent1"/>
                </a:solidFill>
                <a:cs typeface="Times New Roman" pitchFamily="18" charset="0"/>
              </a:rPr>
              <a:t> </a:t>
            </a:r>
            <a:r>
              <a:rPr lang="de-DE" b="1" dirty="0" err="1" smtClean="0">
                <a:solidFill>
                  <a:schemeClr val="accent1"/>
                </a:solidFill>
                <a:cs typeface="Times New Roman" pitchFamily="18" charset="0"/>
              </a:rPr>
              <a:t>model</a:t>
            </a:r>
            <a:r>
              <a:rPr lang="de-DE" b="1" dirty="0" smtClean="0">
                <a:solidFill>
                  <a:schemeClr val="accent1"/>
                </a:solidFill>
                <a:cs typeface="Times New Roman" pitchFamily="18" charset="0"/>
              </a:rPr>
              <a:t/>
            </a:r>
            <a:br>
              <a:rPr lang="de-DE" b="1" dirty="0" smtClean="0">
                <a:solidFill>
                  <a:schemeClr val="accent1"/>
                </a:solidFill>
                <a:cs typeface="Times New Roman" pitchFamily="18" charset="0"/>
              </a:rPr>
            </a:br>
            <a:r>
              <a:rPr lang="de-DE" dirty="0" smtClean="0"/>
              <a:t>(William Sharpe 1964 et al.)</a:t>
            </a:r>
          </a:p>
          <a:p>
            <a:pPr fontAlgn="auto">
              <a:spcBef>
                <a:spcPts val="4200"/>
              </a:spcBef>
              <a:spcAft>
                <a:spcPts val="0"/>
              </a:spcAft>
              <a:defRPr/>
            </a:pPr>
            <a:r>
              <a:rPr lang="de-DE" dirty="0" err="1" smtClean="0">
                <a:cs typeface="Times New Roman" pitchFamily="18" charset="0"/>
              </a:rPr>
              <a:t>Expected</a:t>
            </a:r>
            <a:r>
              <a:rPr lang="de-DE" dirty="0" smtClean="0">
                <a:cs typeface="Times New Roman" pitchFamily="18" charset="0"/>
              </a:rPr>
              <a:t> </a:t>
            </a:r>
            <a:r>
              <a:rPr lang="de-DE" dirty="0">
                <a:cs typeface="Times New Roman" pitchFamily="18" charset="0"/>
              </a:rPr>
              <a:t>rate </a:t>
            </a:r>
            <a:r>
              <a:rPr lang="de-DE" dirty="0" err="1">
                <a:cs typeface="Times New Roman" pitchFamily="18" charset="0"/>
              </a:rPr>
              <a:t>of</a:t>
            </a:r>
            <a:r>
              <a:rPr lang="de-DE" dirty="0">
                <a:cs typeface="Times New Roman" pitchFamily="18" charset="0"/>
              </a:rPr>
              <a:t> </a:t>
            </a:r>
            <a:r>
              <a:rPr lang="de-DE" dirty="0" err="1">
                <a:cs typeface="Times New Roman" pitchFamily="18" charset="0"/>
              </a:rPr>
              <a:t>return</a:t>
            </a:r>
            <a:endParaRPr lang="de-DE" dirty="0" smtClean="0"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dirty="0" smtClean="0">
                <a:cs typeface="Times New Roman" pitchFamily="18" charset="0"/>
              </a:rPr>
              <a:t>=  </a:t>
            </a:r>
            <a:r>
              <a:rPr lang="de-DE" dirty="0" err="1" smtClean="0">
                <a:cs typeface="Times New Roman" pitchFamily="18" charset="0"/>
              </a:rPr>
              <a:t>risk-free</a:t>
            </a:r>
            <a:r>
              <a:rPr lang="de-DE" dirty="0" smtClean="0">
                <a:cs typeface="Times New Roman" pitchFamily="18" charset="0"/>
              </a:rPr>
              <a:t> </a:t>
            </a:r>
            <a:r>
              <a:rPr lang="de-DE" dirty="0" err="1" smtClean="0">
                <a:cs typeface="Times New Roman" pitchFamily="18" charset="0"/>
              </a:rPr>
              <a:t>interest</a:t>
            </a:r>
            <a:r>
              <a:rPr lang="de-DE" dirty="0" smtClean="0">
                <a:cs typeface="Times New Roman" pitchFamily="18" charset="0"/>
              </a:rPr>
              <a:t> rate  +  </a:t>
            </a:r>
            <a:r>
              <a:rPr lang="de-DE" dirty="0" err="1" smtClean="0">
                <a:cs typeface="Times New Roman" pitchFamily="18" charset="0"/>
              </a:rPr>
              <a:t>expected</a:t>
            </a:r>
            <a:r>
              <a:rPr lang="de-DE" dirty="0" smtClean="0">
                <a:cs typeface="Times New Roman" pitchFamily="18" charset="0"/>
              </a:rPr>
              <a:t> </a:t>
            </a:r>
            <a:r>
              <a:rPr lang="de-DE" dirty="0" err="1" smtClean="0">
                <a:cs typeface="Times New Roman" pitchFamily="18" charset="0"/>
              </a:rPr>
              <a:t>risk</a:t>
            </a:r>
            <a:r>
              <a:rPr lang="de-DE" dirty="0" smtClean="0">
                <a:cs typeface="Times New Roman" pitchFamily="18" charset="0"/>
              </a:rPr>
              <a:t> premium</a:t>
            </a:r>
          </a:p>
          <a:p>
            <a:pPr fontAlgn="auto">
              <a:spcBef>
                <a:spcPts val="4200"/>
              </a:spcBef>
              <a:spcAft>
                <a:spcPts val="0"/>
              </a:spcAft>
              <a:defRPr/>
            </a:pPr>
            <a:r>
              <a:rPr lang="en-US" dirty="0">
                <a:cs typeface="Times New Roman" pitchFamily="18" charset="0"/>
              </a:rPr>
              <a:t>Applies </a:t>
            </a:r>
            <a:r>
              <a:rPr lang="en-US" dirty="0" smtClean="0">
                <a:cs typeface="Times New Roman" pitchFamily="18" charset="0"/>
              </a:rPr>
              <a:t>ex ante to </a:t>
            </a:r>
            <a:r>
              <a:rPr lang="en-US" dirty="0">
                <a:cs typeface="Times New Roman" pitchFamily="18" charset="0"/>
              </a:rPr>
              <a:t>all real </a:t>
            </a:r>
            <a:r>
              <a:rPr lang="en-US" dirty="0" smtClean="0">
                <a:cs typeface="Times New Roman" pitchFamily="18" charset="0"/>
              </a:rPr>
              <a:t>assets</a:t>
            </a:r>
            <a:br>
              <a:rPr lang="en-US" dirty="0" smtClean="0">
                <a:cs typeface="Times New Roman" pitchFamily="18" charset="0"/>
              </a:rPr>
            </a:br>
            <a:r>
              <a:rPr lang="en-US" dirty="0" smtClean="0">
                <a:cs typeface="Times New Roman" pitchFamily="18" charset="0"/>
              </a:rPr>
              <a:t>(common stocks, </a:t>
            </a:r>
            <a:r>
              <a:rPr lang="en-US" dirty="0">
                <a:cs typeface="Times New Roman" pitchFamily="18" charset="0"/>
              </a:rPr>
              <a:t>shares in a </a:t>
            </a:r>
            <a:r>
              <a:rPr lang="en-US" dirty="0" smtClean="0">
                <a:cs typeface="Times New Roman" pitchFamily="18" charset="0"/>
              </a:rPr>
              <a:t>Ltd., </a:t>
            </a:r>
            <a:r>
              <a:rPr lang="en-US" dirty="0">
                <a:cs typeface="Times New Roman" pitchFamily="18" charset="0"/>
              </a:rPr>
              <a:t>real estate ...)</a:t>
            </a:r>
            <a:endParaRPr lang="de-DE" dirty="0" smtClean="0">
              <a:cs typeface="Times New Roman" pitchFamily="18" charset="0"/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1D32B2-D1A8-4272-8B5C-967EAA53E7B3}" type="slidenum">
              <a:rPr lang="de-DE" smtClean="0"/>
              <a:pPr>
                <a:defRPr/>
              </a:pPr>
              <a:t>15</a:t>
            </a:fld>
            <a:endParaRPr lang="de-DE" dirty="0"/>
          </a:p>
        </p:txBody>
      </p:sp>
      <p:sp>
        <p:nvSpPr>
          <p:cNvPr id="5" name="Rechteck 4"/>
          <p:cNvSpPr/>
          <p:nvPr/>
        </p:nvSpPr>
        <p:spPr>
          <a:xfrm>
            <a:off x="785786" y="2349008"/>
            <a:ext cx="7602638" cy="1152000"/>
          </a:xfrm>
          <a:prstGeom prst="rect">
            <a:avLst/>
          </a:prstGeom>
          <a:noFill/>
          <a:ln w="1905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16010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2"/>
          <p:cNvSpPr>
            <a:spLocks noGrp="1"/>
          </p:cNvSpPr>
          <p:nvPr>
            <p:ph idx="4294967295"/>
          </p:nvPr>
        </p:nvSpPr>
        <p:spPr>
          <a:xfrm>
            <a:off x="914400" y="1000108"/>
            <a:ext cx="7586690" cy="3286148"/>
          </a:xfrm>
          <a:prstGeom prst="rect">
            <a:avLst/>
          </a:prstGeom>
        </p:spPr>
        <p:txBody>
          <a:bodyPr/>
          <a:lstStyle>
            <a:lvl1pPr marL="0" indent="0">
              <a:buNone/>
              <a:tabLst/>
              <a:defRPr sz="2800"/>
            </a:lvl1pPr>
            <a:lvl2pPr marL="723900" indent="-368300">
              <a:buNone/>
              <a:defRPr sz="2400"/>
            </a:lvl2pPr>
          </a:lstStyle>
          <a:p>
            <a:pPr marL="531813" lvl="1" indent="-531813" fontAlgn="auto">
              <a:spcBef>
                <a:spcPts val="3000"/>
              </a:spcBef>
              <a:spcAft>
                <a:spcPts val="0"/>
              </a:spcAft>
              <a:defRPr/>
            </a:pPr>
            <a:r>
              <a:rPr lang="de-DE" sz="2800" b="1" dirty="0" err="1">
                <a:solidFill>
                  <a:schemeClr val="accent1"/>
                </a:solidFill>
                <a:cs typeface="Times New Roman" pitchFamily="18" charset="0"/>
              </a:rPr>
              <a:t>Example</a:t>
            </a:r>
            <a:r>
              <a:rPr lang="de-DE" sz="2800" b="1" dirty="0">
                <a:solidFill>
                  <a:schemeClr val="accent1"/>
                </a:solidFill>
                <a:cs typeface="Times New Roman" pitchFamily="18" charset="0"/>
              </a:rPr>
              <a:t> </a:t>
            </a:r>
            <a:r>
              <a:rPr lang="de-DE" sz="2800" b="1" dirty="0" smtClean="0">
                <a:solidFill>
                  <a:schemeClr val="accent1"/>
                </a:solidFill>
                <a:cs typeface="Times New Roman" pitchFamily="18" charset="0"/>
              </a:rPr>
              <a:t>1</a:t>
            </a:r>
            <a:endParaRPr lang="de-DE" sz="2800" b="1" dirty="0">
              <a:solidFill>
                <a:schemeClr val="accent1"/>
              </a:solidFill>
              <a:cs typeface="Times New Roman" pitchFamily="18" charset="0"/>
            </a:endParaRPr>
          </a:p>
          <a:p>
            <a:pPr marL="0" lvl="1" indent="0" fontAlgn="auto">
              <a:spcBef>
                <a:spcPts val="1800"/>
              </a:spcBef>
              <a:spcAft>
                <a:spcPts val="0"/>
              </a:spcAft>
              <a:tabLst>
                <a:tab pos="6905625" algn="r"/>
              </a:tabLst>
              <a:defRPr/>
            </a:pPr>
            <a:r>
              <a:rPr lang="de-DE" sz="2800" dirty="0" err="1">
                <a:cs typeface="Times New Roman" pitchFamily="18" charset="0"/>
              </a:rPr>
              <a:t>Risk-free</a:t>
            </a:r>
            <a:r>
              <a:rPr lang="de-DE" sz="2800" dirty="0">
                <a:cs typeface="Times New Roman" pitchFamily="18" charset="0"/>
              </a:rPr>
              <a:t> </a:t>
            </a:r>
            <a:r>
              <a:rPr lang="de-DE" sz="2800" dirty="0" smtClean="0">
                <a:cs typeface="Times New Roman" pitchFamily="18" charset="0"/>
              </a:rPr>
              <a:t>rate (</a:t>
            </a:r>
            <a:r>
              <a:rPr lang="de-DE" sz="2800" dirty="0">
                <a:cs typeface="Times New Roman" pitchFamily="18" charset="0"/>
              </a:rPr>
              <a:t>Libor, </a:t>
            </a:r>
            <a:r>
              <a:rPr lang="de-DE" sz="2800" dirty="0" err="1">
                <a:cs typeface="Times New Roman" pitchFamily="18" charset="0"/>
              </a:rPr>
              <a:t>Euribor</a:t>
            </a:r>
            <a:r>
              <a:rPr lang="de-DE" sz="2800" dirty="0" smtClean="0">
                <a:cs typeface="Times New Roman" pitchFamily="18" charset="0"/>
              </a:rPr>
              <a:t>)</a:t>
            </a:r>
            <a:r>
              <a:rPr lang="de-DE" sz="2800" dirty="0">
                <a:cs typeface="Times New Roman" pitchFamily="18" charset="0"/>
              </a:rPr>
              <a:t>	</a:t>
            </a:r>
            <a:r>
              <a:rPr lang="de-DE" sz="2800" dirty="0" smtClean="0">
                <a:cs typeface="Times New Roman" pitchFamily="18" charset="0"/>
              </a:rPr>
              <a:t>1 %</a:t>
            </a:r>
            <a:endParaRPr lang="de-DE" sz="2800" dirty="0">
              <a:cs typeface="Times New Roman" pitchFamily="18" charset="0"/>
            </a:endParaRPr>
          </a:p>
          <a:p>
            <a:pPr marL="0" lvl="1" indent="0" fontAlgn="auto">
              <a:spcBef>
                <a:spcPts val="600"/>
              </a:spcBef>
              <a:spcAft>
                <a:spcPts val="0"/>
              </a:spcAft>
              <a:tabLst>
                <a:tab pos="6905625" algn="r"/>
              </a:tabLst>
              <a:defRPr/>
            </a:pPr>
            <a:r>
              <a:rPr lang="de-DE" sz="2800" dirty="0" err="1">
                <a:cs typeface="Times New Roman" pitchFamily="18" charset="0"/>
              </a:rPr>
              <a:t>Risk</a:t>
            </a:r>
            <a:r>
              <a:rPr lang="de-DE" sz="2800" dirty="0">
                <a:cs typeface="Times New Roman" pitchFamily="18" charset="0"/>
              </a:rPr>
              <a:t> </a:t>
            </a:r>
            <a:r>
              <a:rPr lang="de-DE" sz="2800" dirty="0" smtClean="0">
                <a:cs typeface="Times New Roman" pitchFamily="18" charset="0"/>
              </a:rPr>
              <a:t>premium</a:t>
            </a:r>
            <a:r>
              <a:rPr lang="de-DE" sz="2800" dirty="0">
                <a:cs typeface="Times New Roman" pitchFamily="18" charset="0"/>
              </a:rPr>
              <a:t>	</a:t>
            </a:r>
            <a:r>
              <a:rPr lang="de-DE" sz="2800" dirty="0" smtClean="0">
                <a:cs typeface="Times New Roman" pitchFamily="18" charset="0"/>
              </a:rPr>
              <a:t>4 %</a:t>
            </a:r>
            <a:endParaRPr lang="de-DE" sz="2800" dirty="0">
              <a:cs typeface="Times New Roman" pitchFamily="18" charset="0"/>
            </a:endParaRPr>
          </a:p>
          <a:p>
            <a:pPr marL="0" lvl="1" indent="0" fontAlgn="auto">
              <a:spcBef>
                <a:spcPts val="3600"/>
              </a:spcBef>
              <a:spcAft>
                <a:spcPts val="0"/>
              </a:spcAft>
              <a:tabLst>
                <a:tab pos="6905625" algn="r"/>
              </a:tabLst>
              <a:defRPr/>
            </a:pPr>
            <a:r>
              <a:rPr lang="de-DE" sz="2800" dirty="0" err="1">
                <a:cs typeface="Times New Roman" pitchFamily="18" charset="0"/>
              </a:rPr>
              <a:t>Expected</a:t>
            </a:r>
            <a:r>
              <a:rPr lang="de-DE" sz="2800" dirty="0">
                <a:cs typeface="Times New Roman" pitchFamily="18" charset="0"/>
              </a:rPr>
              <a:t> </a:t>
            </a:r>
            <a:r>
              <a:rPr lang="de-DE" sz="2800" dirty="0" err="1">
                <a:cs typeface="Times New Roman" pitchFamily="18" charset="0"/>
              </a:rPr>
              <a:t>return</a:t>
            </a:r>
            <a:r>
              <a:rPr lang="de-DE" sz="2800" dirty="0">
                <a:cs typeface="Times New Roman" pitchFamily="18" charset="0"/>
              </a:rPr>
              <a:t>  </a:t>
            </a:r>
            <a:r>
              <a:rPr lang="de-AT" sz="2800" dirty="0" smtClean="0">
                <a:cs typeface="Times New Roman" pitchFamily="18" charset="0"/>
              </a:rPr>
              <a:t>=</a:t>
            </a:r>
            <a:r>
              <a:rPr lang="de-AT" sz="2800" dirty="0">
                <a:cs typeface="Times New Roman" pitchFamily="18" charset="0"/>
              </a:rPr>
              <a:t>	</a:t>
            </a:r>
            <a:r>
              <a:rPr lang="de-AT" sz="2800" dirty="0" smtClean="0">
                <a:cs typeface="Times New Roman" pitchFamily="18" charset="0"/>
              </a:rPr>
              <a:t>… %</a:t>
            </a:r>
            <a:endParaRPr lang="de-DE" sz="2800" dirty="0">
              <a:cs typeface="Times New Roman" pitchFamily="18" charset="0"/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1D32B2-D1A8-4272-8B5C-967EAA53E7B3}" type="slidenum">
              <a:rPr lang="de-DE" smtClean="0"/>
              <a:pPr>
                <a:defRPr/>
              </a:pPr>
              <a:t>16</a:t>
            </a:fld>
            <a:endParaRPr lang="de-DE" dirty="0"/>
          </a:p>
        </p:txBody>
      </p:sp>
      <p:sp>
        <p:nvSpPr>
          <p:cNvPr id="5" name="Rechteck 4"/>
          <p:cNvSpPr/>
          <p:nvPr/>
        </p:nvSpPr>
        <p:spPr>
          <a:xfrm>
            <a:off x="785786" y="2924944"/>
            <a:ext cx="7386614" cy="720000"/>
          </a:xfrm>
          <a:prstGeom prst="rect">
            <a:avLst/>
          </a:prstGeom>
          <a:noFill/>
          <a:ln w="1905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612362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785786" y="5157192"/>
            <a:ext cx="778674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800" b="1" dirty="0" err="1" smtClean="0">
                <a:latin typeface="+mn-lt"/>
                <a:cs typeface="Times New Roman" pitchFamily="18" charset="0"/>
              </a:rPr>
              <a:t>Figure</a:t>
            </a:r>
            <a:r>
              <a:rPr lang="de-DE" sz="2800" b="1" dirty="0" smtClean="0">
                <a:latin typeface="+mn-lt"/>
                <a:cs typeface="Times New Roman" pitchFamily="18" charset="0"/>
              </a:rPr>
              <a:t> 2: </a:t>
            </a:r>
            <a:r>
              <a:rPr lang="de-AT" sz="2800" dirty="0" err="1" smtClean="0">
                <a:latin typeface="+mn-lt"/>
              </a:rPr>
              <a:t>Classical</a:t>
            </a:r>
            <a:r>
              <a:rPr lang="de-AT" sz="2800" dirty="0">
                <a:latin typeface="+mn-lt"/>
              </a:rPr>
              <a:t> </a:t>
            </a:r>
            <a:r>
              <a:rPr lang="de-AT" sz="2800" dirty="0" err="1" smtClean="0">
                <a:latin typeface="+mn-lt"/>
              </a:rPr>
              <a:t>corporate</a:t>
            </a:r>
            <a:r>
              <a:rPr lang="de-AT" sz="2800" dirty="0" smtClean="0">
                <a:latin typeface="+mn-lt"/>
              </a:rPr>
              <a:t> </a:t>
            </a:r>
            <a:r>
              <a:rPr lang="de-AT" sz="2800" dirty="0" err="1" smtClean="0">
                <a:latin typeface="+mn-lt"/>
              </a:rPr>
              <a:t>finance</a:t>
            </a:r>
            <a:endParaRPr lang="de-AT" sz="2800" dirty="0" smtClean="0">
              <a:latin typeface="+mn-lt"/>
            </a:endParaRPr>
          </a:p>
        </p:txBody>
      </p:sp>
      <p:sp>
        <p:nvSpPr>
          <p:cNvPr id="11280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AT"/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AT"/>
          </a:p>
        </p:txBody>
      </p:sp>
      <p:sp>
        <p:nvSpPr>
          <p:cNvPr id="54" name="Foliennummernplatzhalter 5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1D32B2-D1A8-4272-8B5C-967EAA53E7B3}" type="slidenum">
              <a:rPr lang="de-DE" smtClean="0"/>
              <a:pPr>
                <a:defRPr/>
              </a:pPr>
              <a:t>17</a:t>
            </a:fld>
            <a:endParaRPr lang="de-DE" dirty="0"/>
          </a:p>
        </p:txBody>
      </p:sp>
      <p:grpSp>
        <p:nvGrpSpPr>
          <p:cNvPr id="2" name="Gruppieren 1"/>
          <p:cNvGrpSpPr/>
          <p:nvPr/>
        </p:nvGrpSpPr>
        <p:grpSpPr>
          <a:xfrm>
            <a:off x="785786" y="785794"/>
            <a:ext cx="7566644" cy="4155374"/>
            <a:chOff x="785786" y="785794"/>
            <a:chExt cx="7566644" cy="4155374"/>
          </a:xfrm>
        </p:grpSpPr>
        <p:sp>
          <p:nvSpPr>
            <p:cNvPr id="3" name="Rechteck 2"/>
            <p:cNvSpPr/>
            <p:nvPr/>
          </p:nvSpPr>
          <p:spPr>
            <a:xfrm>
              <a:off x="785786" y="785794"/>
              <a:ext cx="7566644" cy="415537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grpSp>
          <p:nvGrpSpPr>
            <p:cNvPr id="5" name="Group 6"/>
            <p:cNvGrpSpPr>
              <a:grpSpLocks/>
            </p:cNvGrpSpPr>
            <p:nvPr/>
          </p:nvGrpSpPr>
          <p:grpSpPr bwMode="auto">
            <a:xfrm>
              <a:off x="6084168" y="3662561"/>
              <a:ext cx="1836000" cy="918567"/>
              <a:chOff x="5448" y="4911"/>
              <a:chExt cx="1568" cy="825"/>
            </a:xfrm>
          </p:grpSpPr>
          <p:grpSp>
            <p:nvGrpSpPr>
              <p:cNvPr id="7" name="Group 7"/>
              <p:cNvGrpSpPr>
                <a:grpSpLocks/>
              </p:cNvGrpSpPr>
              <p:nvPr/>
            </p:nvGrpSpPr>
            <p:grpSpPr bwMode="auto">
              <a:xfrm>
                <a:off x="5448" y="4911"/>
                <a:ext cx="1568" cy="825"/>
                <a:chOff x="2439" y="1743"/>
                <a:chExt cx="2268" cy="1417"/>
              </a:xfrm>
            </p:grpSpPr>
            <p:sp>
              <p:nvSpPr>
                <p:cNvPr id="45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3006" y="2310"/>
                  <a:ext cx="1701" cy="850"/>
                </a:xfrm>
                <a:prstGeom prst="rect">
                  <a:avLst/>
                </a:prstGeom>
                <a:solidFill>
                  <a:srgbClr val="F2F2F2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de-AT" sz="11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endParaRPr>
                </a:p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de-DE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endParaRPr>
                </a:p>
              </p:txBody>
            </p:sp>
            <p:sp>
              <p:nvSpPr>
                <p:cNvPr id="46" name="Rectangle 9"/>
                <p:cNvSpPr>
                  <a:spLocks noChangeArrowheads="1"/>
                </p:cNvSpPr>
                <p:nvPr/>
              </p:nvSpPr>
              <p:spPr bwMode="auto">
                <a:xfrm>
                  <a:off x="2439" y="1743"/>
                  <a:ext cx="567" cy="1417"/>
                </a:xfrm>
                <a:prstGeom prst="rect">
                  <a:avLst/>
                </a:prstGeom>
                <a:solidFill>
                  <a:srgbClr val="F2F2F2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AT"/>
                </a:p>
              </p:txBody>
            </p:sp>
            <p:sp>
              <p:nvSpPr>
                <p:cNvPr id="47" name="Rectangle 10"/>
                <p:cNvSpPr>
                  <a:spLocks noChangeArrowheads="1"/>
                </p:cNvSpPr>
                <p:nvPr/>
              </p:nvSpPr>
              <p:spPr bwMode="auto">
                <a:xfrm>
                  <a:off x="2439" y="2026"/>
                  <a:ext cx="283" cy="283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AT"/>
                </a:p>
              </p:txBody>
            </p:sp>
            <p:sp>
              <p:nvSpPr>
                <p:cNvPr id="48" name="AutoShape 11"/>
                <p:cNvSpPr>
                  <a:spLocks noChangeArrowheads="1"/>
                </p:cNvSpPr>
                <p:nvPr/>
              </p:nvSpPr>
              <p:spPr bwMode="auto">
                <a:xfrm flipH="1">
                  <a:off x="3006" y="2026"/>
                  <a:ext cx="567" cy="283"/>
                </a:xfrm>
                <a:prstGeom prst="rtTriangle">
                  <a:avLst/>
                </a:prstGeom>
                <a:solidFill>
                  <a:srgbClr val="D8D8D8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AT"/>
                </a:p>
              </p:txBody>
            </p:sp>
            <p:sp>
              <p:nvSpPr>
                <p:cNvPr id="49" name="AutoShape 12"/>
                <p:cNvSpPr>
                  <a:spLocks noChangeArrowheads="1"/>
                </p:cNvSpPr>
                <p:nvPr/>
              </p:nvSpPr>
              <p:spPr bwMode="auto">
                <a:xfrm flipH="1">
                  <a:off x="3573" y="2026"/>
                  <a:ext cx="567" cy="283"/>
                </a:xfrm>
                <a:prstGeom prst="rtTriangle">
                  <a:avLst/>
                </a:prstGeom>
                <a:solidFill>
                  <a:srgbClr val="D8D8D8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AT"/>
                </a:p>
              </p:txBody>
            </p:sp>
            <p:sp>
              <p:nvSpPr>
                <p:cNvPr id="50" name="AutoShape 13"/>
                <p:cNvSpPr>
                  <a:spLocks noChangeArrowheads="1"/>
                </p:cNvSpPr>
                <p:nvPr/>
              </p:nvSpPr>
              <p:spPr bwMode="auto">
                <a:xfrm flipH="1">
                  <a:off x="4140" y="2027"/>
                  <a:ext cx="567" cy="283"/>
                </a:xfrm>
                <a:prstGeom prst="rtTriangle">
                  <a:avLst/>
                </a:prstGeom>
                <a:solidFill>
                  <a:srgbClr val="D8D8D8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AT"/>
                </a:p>
              </p:txBody>
            </p:sp>
          </p:grpSp>
          <p:sp>
            <p:nvSpPr>
              <p:cNvPr id="44" name="Text Box 14"/>
              <p:cNvSpPr txBox="1">
                <a:spLocks noChangeArrowheads="1"/>
              </p:cNvSpPr>
              <p:nvPr/>
            </p:nvSpPr>
            <p:spPr bwMode="auto">
              <a:xfrm>
                <a:off x="5471" y="5299"/>
                <a:ext cx="1521" cy="369"/>
              </a:xfrm>
              <a:prstGeom prst="rect">
                <a:avLst/>
              </a:prstGeom>
              <a:solidFill>
                <a:srgbClr val="F2F2F2"/>
              </a:solidFill>
              <a:ln w="9525">
                <a:solidFill>
                  <a:srgbClr val="F2F2F2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de-AT" sz="2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</a:rPr>
                  <a:t>Company</a:t>
                </a:r>
                <a:endParaRPr kumimoji="0" lang="de-DE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  <p:sp>
          <p:nvSpPr>
            <p:cNvPr id="14" name="Text Box 17"/>
            <p:cNvSpPr txBox="1">
              <a:spLocks noChangeArrowheads="1"/>
            </p:cNvSpPr>
            <p:nvPr/>
          </p:nvSpPr>
          <p:spPr bwMode="auto">
            <a:xfrm>
              <a:off x="3409290" y="3356992"/>
              <a:ext cx="2314836" cy="4680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8DB3E2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e-AT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Equity </a:t>
              </a:r>
              <a:r>
                <a:rPr kumimoji="0" lang="de-AT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(5%)</a:t>
              </a:r>
              <a:endParaRPr kumimoji="0" lang="de-DE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5" name="Text Box 18"/>
            <p:cNvSpPr txBox="1">
              <a:spLocks noChangeArrowheads="1"/>
            </p:cNvSpPr>
            <p:nvPr/>
          </p:nvSpPr>
          <p:spPr bwMode="auto">
            <a:xfrm>
              <a:off x="1223037" y="1157314"/>
              <a:ext cx="1931058" cy="8280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8DB3E2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algn="ctr"/>
              <a:r>
                <a:rPr lang="de-AT" sz="2400" dirty="0" smtClean="0">
                  <a:latin typeface="Calibri" pitchFamily="34" charset="0"/>
                </a:rPr>
                <a:t>Bank </a:t>
              </a:r>
              <a:r>
                <a:rPr lang="de-AT" sz="2400" dirty="0" err="1" smtClean="0">
                  <a:latin typeface="Calibri" pitchFamily="34" charset="0"/>
                </a:rPr>
                <a:t>account</a:t>
              </a:r>
              <a:r>
                <a:rPr lang="de-AT" sz="2400" dirty="0">
                  <a:latin typeface="Calibri" pitchFamily="34" charset="0"/>
                </a:rPr>
                <a:t/>
              </a:r>
              <a:br>
                <a:rPr lang="de-AT" sz="2400" dirty="0">
                  <a:latin typeface="Calibri" pitchFamily="34" charset="0"/>
                </a:rPr>
              </a:br>
              <a:r>
                <a:rPr kumimoji="0" lang="de-AT" sz="2400" b="0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(1</a:t>
              </a:r>
              <a:r>
                <a:rPr kumimoji="0" lang="de-AT" sz="2400" b="0" i="0" u="none" strike="noStrike" cap="none" normalizeH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%)</a:t>
              </a:r>
            </a:p>
          </p:txBody>
        </p:sp>
        <p:sp>
          <p:nvSpPr>
            <p:cNvPr id="16" name="Text Box 19"/>
            <p:cNvSpPr txBox="1">
              <a:spLocks noChangeArrowheads="1"/>
            </p:cNvSpPr>
            <p:nvPr/>
          </p:nvSpPr>
          <p:spPr bwMode="auto">
            <a:xfrm>
              <a:off x="6084168" y="1484784"/>
              <a:ext cx="1836000" cy="8280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8DB3E2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e-AT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Bank </a:t>
              </a:r>
              <a:r>
                <a:rPr kumimoji="0" lang="de-AT" sz="2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loan</a:t>
              </a:r>
              <a:endParaRPr kumimoji="0" lang="de-AT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endParaRPr>
            </a:p>
            <a:p>
              <a:pPr lvl="0" algn="ctr"/>
              <a:r>
                <a:rPr kumimoji="0" lang="de-AT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(</a:t>
              </a:r>
              <a:r>
                <a:rPr kumimoji="0" lang="de-AT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5%)</a:t>
              </a:r>
              <a:endParaRPr kumimoji="0" lang="de-AT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17" name="AutoShape 22"/>
            <p:cNvSpPr>
              <a:spLocks noChangeArrowheads="1"/>
            </p:cNvSpPr>
            <p:nvPr/>
          </p:nvSpPr>
          <p:spPr bwMode="auto">
            <a:xfrm>
              <a:off x="1223037" y="4077128"/>
              <a:ext cx="1836795" cy="504000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95000"/>
              </a:schemeClr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e-AT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Investor</a:t>
              </a:r>
              <a:endParaRPr kumimoji="0" lang="de-AT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D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grpSp>
          <p:nvGrpSpPr>
            <p:cNvPr id="8" name="Group 1"/>
            <p:cNvGrpSpPr>
              <a:grpSpLocks/>
            </p:cNvGrpSpPr>
            <p:nvPr/>
          </p:nvGrpSpPr>
          <p:grpSpPr bwMode="auto">
            <a:xfrm>
              <a:off x="1210806" y="2214554"/>
              <a:ext cx="660303" cy="1581391"/>
              <a:chOff x="1439" y="1439"/>
              <a:chExt cx="2177" cy="5216"/>
            </a:xfrm>
          </p:grpSpPr>
          <p:sp>
            <p:nvSpPr>
              <p:cNvPr id="9" name="AutoShape 10"/>
              <p:cNvSpPr>
                <a:spLocks noChangeArrowheads="1"/>
              </p:cNvSpPr>
              <p:nvPr/>
            </p:nvSpPr>
            <p:spPr bwMode="auto">
              <a:xfrm>
                <a:off x="2492" y="1439"/>
                <a:ext cx="680" cy="850"/>
              </a:xfrm>
              <a:prstGeom prst="roundRect">
                <a:avLst>
                  <a:gd name="adj" fmla="val 47204"/>
                </a:avLst>
              </a:prstGeom>
              <a:solidFill>
                <a:srgbClr val="FDE9D9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AT"/>
              </a:p>
            </p:txBody>
          </p:sp>
          <p:sp>
            <p:nvSpPr>
              <p:cNvPr id="11" name="AutoShape 9"/>
              <p:cNvSpPr>
                <a:spLocks noChangeArrowheads="1"/>
              </p:cNvSpPr>
              <p:nvPr/>
            </p:nvSpPr>
            <p:spPr bwMode="auto">
              <a:xfrm>
                <a:off x="2029" y="2449"/>
                <a:ext cx="1587" cy="2506"/>
              </a:xfrm>
              <a:prstGeom prst="roundRect">
                <a:avLst>
                  <a:gd name="adj" fmla="val 30583"/>
                </a:avLst>
              </a:prstGeom>
              <a:solidFill>
                <a:srgbClr val="C6D9F1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AT"/>
              </a:p>
            </p:txBody>
          </p:sp>
          <p:sp>
            <p:nvSpPr>
              <p:cNvPr id="12" name="AutoShape 8"/>
              <p:cNvSpPr>
                <a:spLocks noChangeArrowheads="1"/>
              </p:cNvSpPr>
              <p:nvPr/>
            </p:nvSpPr>
            <p:spPr bwMode="auto">
              <a:xfrm>
                <a:off x="2329" y="4387"/>
                <a:ext cx="1020" cy="2268"/>
              </a:xfrm>
              <a:prstGeom prst="roundRect">
                <a:avLst>
                  <a:gd name="adj" fmla="val 1134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AT"/>
              </a:p>
            </p:txBody>
          </p:sp>
          <p:sp>
            <p:nvSpPr>
              <p:cNvPr id="13" name="AutoShape 7"/>
              <p:cNvSpPr>
                <a:spLocks noChangeShapeType="1"/>
              </p:cNvSpPr>
              <p:nvPr/>
            </p:nvSpPr>
            <p:spPr bwMode="auto">
              <a:xfrm>
                <a:off x="2330" y="3038"/>
                <a:ext cx="0" cy="2068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AT"/>
              </a:p>
            </p:txBody>
          </p:sp>
          <p:sp>
            <p:nvSpPr>
              <p:cNvPr id="18" name="AutoShape 6"/>
              <p:cNvSpPr>
                <a:spLocks noChangeShapeType="1"/>
              </p:cNvSpPr>
              <p:nvPr/>
            </p:nvSpPr>
            <p:spPr bwMode="auto">
              <a:xfrm>
                <a:off x="2856" y="4954"/>
                <a:ext cx="0" cy="170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AT"/>
              </a:p>
            </p:txBody>
          </p:sp>
          <p:sp>
            <p:nvSpPr>
              <p:cNvPr id="19" name="AutoShape 5"/>
              <p:cNvSpPr>
                <a:spLocks noChangeShapeType="1"/>
              </p:cNvSpPr>
              <p:nvPr/>
            </p:nvSpPr>
            <p:spPr bwMode="auto">
              <a:xfrm>
                <a:off x="3349" y="3038"/>
                <a:ext cx="1" cy="2068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AT"/>
              </a:p>
            </p:txBody>
          </p:sp>
          <p:grpSp>
            <p:nvGrpSpPr>
              <p:cNvPr id="10" name="Group 2"/>
              <p:cNvGrpSpPr>
                <a:grpSpLocks/>
              </p:cNvGrpSpPr>
              <p:nvPr/>
            </p:nvGrpSpPr>
            <p:grpSpPr bwMode="auto">
              <a:xfrm>
                <a:off x="1439" y="4390"/>
                <a:ext cx="1417" cy="850"/>
                <a:chOff x="5998" y="5128"/>
                <a:chExt cx="1417" cy="850"/>
              </a:xfrm>
            </p:grpSpPr>
            <p:sp>
              <p:nvSpPr>
                <p:cNvPr id="33" name="Rectangle 4"/>
                <p:cNvSpPr>
                  <a:spLocks noChangeArrowheads="1"/>
                </p:cNvSpPr>
                <p:nvPr/>
              </p:nvSpPr>
              <p:spPr bwMode="auto">
                <a:xfrm>
                  <a:off x="5998" y="5128"/>
                  <a:ext cx="1417" cy="850"/>
                </a:xfrm>
                <a:prstGeom prst="rect">
                  <a:avLst/>
                </a:prstGeom>
                <a:solidFill>
                  <a:srgbClr val="EEECE1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AT"/>
                </a:p>
              </p:txBody>
            </p:sp>
            <p:sp>
              <p:nvSpPr>
                <p:cNvPr id="34" name="Rectangle 3"/>
                <p:cNvSpPr>
                  <a:spLocks noChangeArrowheads="1"/>
                </p:cNvSpPr>
                <p:nvPr/>
              </p:nvSpPr>
              <p:spPr bwMode="auto">
                <a:xfrm>
                  <a:off x="5998" y="5132"/>
                  <a:ext cx="1417" cy="567"/>
                </a:xfrm>
                <a:prstGeom prst="rect">
                  <a:avLst/>
                </a:prstGeom>
                <a:solidFill>
                  <a:srgbClr val="DDD8C2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AT"/>
                </a:p>
              </p:txBody>
            </p:sp>
          </p:grpSp>
        </p:grpSp>
        <p:grpSp>
          <p:nvGrpSpPr>
            <p:cNvPr id="20" name="Gruppieren 59"/>
            <p:cNvGrpSpPr/>
            <p:nvPr/>
          </p:nvGrpSpPr>
          <p:grpSpPr>
            <a:xfrm>
              <a:off x="3409290" y="1700808"/>
              <a:ext cx="2308642" cy="1349420"/>
              <a:chOff x="3456243" y="1416093"/>
              <a:chExt cx="2279277" cy="1219187"/>
            </a:xfrm>
          </p:grpSpPr>
          <p:grpSp>
            <p:nvGrpSpPr>
              <p:cNvPr id="21" name="Group 38"/>
              <p:cNvGrpSpPr>
                <a:grpSpLocks/>
              </p:cNvGrpSpPr>
              <p:nvPr/>
            </p:nvGrpSpPr>
            <p:grpSpPr bwMode="auto">
              <a:xfrm>
                <a:off x="3631058" y="1416093"/>
                <a:ext cx="1926306" cy="761574"/>
                <a:chOff x="2947" y="3296"/>
                <a:chExt cx="1715" cy="676"/>
              </a:xfrm>
            </p:grpSpPr>
            <p:sp>
              <p:nvSpPr>
                <p:cNvPr id="26" name="Rectangle 39"/>
                <p:cNvSpPr>
                  <a:spLocks noChangeArrowheads="1"/>
                </p:cNvSpPr>
                <p:nvPr/>
              </p:nvSpPr>
              <p:spPr bwMode="auto">
                <a:xfrm>
                  <a:off x="2947" y="3465"/>
                  <a:ext cx="1715" cy="169"/>
                </a:xfrm>
                <a:prstGeom prst="rect">
                  <a:avLst/>
                </a:prstGeom>
                <a:solidFill>
                  <a:srgbClr val="F2F2F2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AT"/>
                </a:p>
              </p:txBody>
            </p:sp>
            <p:sp>
              <p:nvSpPr>
                <p:cNvPr id="27" name="Rectangle 40"/>
                <p:cNvSpPr>
                  <a:spLocks noChangeArrowheads="1"/>
                </p:cNvSpPr>
                <p:nvPr/>
              </p:nvSpPr>
              <p:spPr bwMode="auto">
                <a:xfrm>
                  <a:off x="3103" y="3634"/>
                  <a:ext cx="156" cy="338"/>
                </a:xfrm>
                <a:prstGeom prst="rect">
                  <a:avLst/>
                </a:prstGeom>
                <a:solidFill>
                  <a:srgbClr val="F2F2F2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AT"/>
                </a:p>
              </p:txBody>
            </p:sp>
            <p:sp>
              <p:nvSpPr>
                <p:cNvPr id="28" name="Rectangle 41"/>
                <p:cNvSpPr>
                  <a:spLocks noChangeArrowheads="1"/>
                </p:cNvSpPr>
                <p:nvPr/>
              </p:nvSpPr>
              <p:spPr bwMode="auto">
                <a:xfrm>
                  <a:off x="3415" y="3634"/>
                  <a:ext cx="155" cy="338"/>
                </a:xfrm>
                <a:prstGeom prst="rect">
                  <a:avLst/>
                </a:prstGeom>
                <a:solidFill>
                  <a:srgbClr val="F2F2F2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AT"/>
                </a:p>
              </p:txBody>
            </p:sp>
            <p:sp>
              <p:nvSpPr>
                <p:cNvPr id="29" name="Rectangle 42"/>
                <p:cNvSpPr>
                  <a:spLocks noChangeArrowheads="1"/>
                </p:cNvSpPr>
                <p:nvPr/>
              </p:nvSpPr>
              <p:spPr bwMode="auto">
                <a:xfrm>
                  <a:off x="4037" y="3634"/>
                  <a:ext cx="156" cy="338"/>
                </a:xfrm>
                <a:prstGeom prst="rect">
                  <a:avLst/>
                </a:prstGeom>
                <a:solidFill>
                  <a:srgbClr val="F2F2F2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AT"/>
                </a:p>
              </p:txBody>
            </p:sp>
            <p:sp>
              <p:nvSpPr>
                <p:cNvPr id="30" name="Rectangle 43"/>
                <p:cNvSpPr>
                  <a:spLocks noChangeArrowheads="1"/>
                </p:cNvSpPr>
                <p:nvPr/>
              </p:nvSpPr>
              <p:spPr bwMode="auto">
                <a:xfrm>
                  <a:off x="3726" y="3634"/>
                  <a:ext cx="155" cy="338"/>
                </a:xfrm>
                <a:prstGeom prst="rect">
                  <a:avLst/>
                </a:prstGeom>
                <a:solidFill>
                  <a:srgbClr val="F2F2F2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AT"/>
                </a:p>
              </p:txBody>
            </p:sp>
            <p:sp>
              <p:nvSpPr>
                <p:cNvPr id="31" name="Rectangle 44"/>
                <p:cNvSpPr>
                  <a:spLocks noChangeArrowheads="1"/>
                </p:cNvSpPr>
                <p:nvPr/>
              </p:nvSpPr>
              <p:spPr bwMode="auto">
                <a:xfrm>
                  <a:off x="4349" y="3634"/>
                  <a:ext cx="155" cy="338"/>
                </a:xfrm>
                <a:prstGeom prst="rect">
                  <a:avLst/>
                </a:prstGeom>
                <a:solidFill>
                  <a:srgbClr val="F2F2F2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AT"/>
                </a:p>
              </p:txBody>
            </p:sp>
            <p:sp>
              <p:nvSpPr>
                <p:cNvPr id="32" name="AutoShape 45"/>
                <p:cNvSpPr>
                  <a:spLocks noChangeArrowheads="1"/>
                </p:cNvSpPr>
                <p:nvPr/>
              </p:nvSpPr>
              <p:spPr bwMode="auto">
                <a:xfrm>
                  <a:off x="3103" y="3296"/>
                  <a:ext cx="1403" cy="169"/>
                </a:xfrm>
                <a:prstGeom prst="triangle">
                  <a:avLst>
                    <a:gd name="adj" fmla="val 50000"/>
                  </a:avLst>
                </a:prstGeom>
                <a:solidFill>
                  <a:srgbClr val="D8D8D8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AT"/>
                </a:p>
              </p:txBody>
            </p:sp>
          </p:grpSp>
          <p:sp>
            <p:nvSpPr>
              <p:cNvPr id="24" name="Rectangle 46"/>
              <p:cNvSpPr>
                <a:spLocks noChangeArrowheads="1"/>
              </p:cNvSpPr>
              <p:nvPr/>
            </p:nvSpPr>
            <p:spPr bwMode="auto">
              <a:xfrm>
                <a:off x="3456243" y="2353587"/>
                <a:ext cx="2279277" cy="281693"/>
              </a:xfrm>
              <a:prstGeom prst="rect">
                <a:avLst/>
              </a:prstGeom>
              <a:solidFill>
                <a:srgbClr val="F2F2F2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AT"/>
              </a:p>
            </p:txBody>
          </p:sp>
          <p:sp>
            <p:nvSpPr>
              <p:cNvPr id="22" name="Rectangle 37"/>
              <p:cNvSpPr>
                <a:spLocks noChangeArrowheads="1"/>
              </p:cNvSpPr>
              <p:nvPr/>
            </p:nvSpPr>
            <p:spPr bwMode="auto">
              <a:xfrm>
                <a:off x="3631058" y="2164306"/>
                <a:ext cx="1926306" cy="189280"/>
              </a:xfrm>
              <a:prstGeom prst="rect">
                <a:avLst/>
              </a:prstGeom>
              <a:solidFill>
                <a:srgbClr val="F2F2F2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AT"/>
              </a:p>
            </p:txBody>
          </p:sp>
          <p:sp>
            <p:nvSpPr>
              <p:cNvPr id="25" name="Text Box 47"/>
              <p:cNvSpPr txBox="1">
                <a:spLocks noChangeArrowheads="1"/>
              </p:cNvSpPr>
              <p:nvPr/>
            </p:nvSpPr>
            <p:spPr bwMode="auto">
              <a:xfrm>
                <a:off x="3981802" y="2196795"/>
                <a:ext cx="1272698" cy="390308"/>
              </a:xfrm>
              <a:prstGeom prst="rect">
                <a:avLst/>
              </a:prstGeom>
              <a:solidFill>
                <a:srgbClr val="F2F2F2"/>
              </a:solidFill>
              <a:ln w="9525">
                <a:solidFill>
                  <a:srgbClr val="F2F2F2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de-AT" sz="24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</a:rPr>
                  <a:t>Bank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  <p:sp>
          <p:nvSpPr>
            <p:cNvPr id="51" name="AutoShape 77"/>
            <p:cNvSpPr>
              <a:spLocks noChangeArrowheads="1"/>
            </p:cNvSpPr>
            <p:nvPr/>
          </p:nvSpPr>
          <p:spPr bwMode="auto">
            <a:xfrm rot="16200000" flipH="1">
              <a:off x="4395029" y="3174447"/>
              <a:ext cx="343362" cy="2314836"/>
            </a:xfrm>
            <a:prstGeom prst="downArrow">
              <a:avLst>
                <a:gd name="adj1" fmla="val 49583"/>
                <a:gd name="adj2" fmla="val 8459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AT"/>
            </a:p>
          </p:txBody>
        </p:sp>
        <p:sp>
          <p:nvSpPr>
            <p:cNvPr id="52" name="Nach oben gebogener Pfeil 51"/>
            <p:cNvSpPr/>
            <p:nvPr/>
          </p:nvSpPr>
          <p:spPr>
            <a:xfrm rot="16200000" flipV="1">
              <a:off x="2069699" y="2726899"/>
              <a:ext cx="1042543" cy="793707"/>
            </a:xfrm>
            <a:prstGeom prst="bentUpArrow">
              <a:avLst>
                <a:gd name="adj1" fmla="val 20366"/>
                <a:gd name="adj2" fmla="val 24297"/>
                <a:gd name="adj3" fmla="val 33015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56" name="Nach oben gebogener Pfeil 55"/>
            <p:cNvSpPr/>
            <p:nvPr/>
          </p:nvSpPr>
          <p:spPr>
            <a:xfrm flipV="1">
              <a:off x="6081894" y="2703590"/>
              <a:ext cx="1042543" cy="725410"/>
            </a:xfrm>
            <a:prstGeom prst="bentUpArrow">
              <a:avLst>
                <a:gd name="adj1" fmla="val 20366"/>
                <a:gd name="adj2" fmla="val 24297"/>
                <a:gd name="adj3" fmla="val 33015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</p:spTree>
    <p:extLst>
      <p:ext uri="{BB962C8B-B14F-4D97-AF65-F5344CB8AC3E}">
        <p14:creationId xmlns:p14="http://schemas.microsoft.com/office/powerpoint/2010/main" val="37204021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1D32B2-D1A8-4272-8B5C-967EAA53E7B3}" type="slidenum">
              <a:rPr lang="de-DE" smtClean="0"/>
              <a:pPr>
                <a:defRPr/>
              </a:pPr>
              <a:t>18</a:t>
            </a:fld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14400" y="980728"/>
            <a:ext cx="7690048" cy="4990882"/>
          </a:xfrm>
        </p:spPr>
        <p:txBody>
          <a:bodyPr/>
          <a:lstStyle/>
          <a:p>
            <a:r>
              <a:rPr lang="de-DE" b="1" dirty="0" err="1" smtClean="0">
                <a:solidFill>
                  <a:schemeClr val="accent1"/>
                </a:solidFill>
              </a:rPr>
              <a:t>Received</a:t>
            </a:r>
            <a:r>
              <a:rPr lang="de-DE" b="1" dirty="0" smtClean="0">
                <a:solidFill>
                  <a:schemeClr val="accent1"/>
                </a:solidFill>
              </a:rPr>
              <a:t> </a:t>
            </a:r>
            <a:r>
              <a:rPr lang="de-DE" b="1" dirty="0" err="1" smtClean="0">
                <a:solidFill>
                  <a:schemeClr val="accent1"/>
                </a:solidFill>
              </a:rPr>
              <a:t>view</a:t>
            </a:r>
            <a:endParaRPr lang="de-DE" b="1" dirty="0" smtClean="0">
              <a:solidFill>
                <a:schemeClr val="accent1"/>
              </a:solidFill>
            </a:endParaRPr>
          </a:p>
          <a:p>
            <a:pPr>
              <a:spcBef>
                <a:spcPts val="1800"/>
              </a:spcBef>
            </a:pPr>
            <a:r>
              <a:rPr lang="en-US" dirty="0"/>
              <a:t>If companies </a:t>
            </a:r>
            <a:r>
              <a:rPr lang="en-US" dirty="0" smtClean="0"/>
              <a:t>generates a rate of return of 5% p.a. and more,</a:t>
            </a:r>
            <a:r>
              <a:rPr lang="en-US" dirty="0"/>
              <a:t> </a:t>
            </a:r>
            <a:r>
              <a:rPr lang="en-US" dirty="0" smtClean="0"/>
              <a:t>then </a:t>
            </a:r>
            <a:r>
              <a:rPr lang="en-US" dirty="0"/>
              <a:t>these </a:t>
            </a:r>
            <a:r>
              <a:rPr lang="en-US" dirty="0" smtClean="0"/>
              <a:t>are …</a:t>
            </a:r>
            <a:endParaRPr lang="de-DE" dirty="0" smtClean="0"/>
          </a:p>
          <a:p>
            <a:pPr marL="531813" indent="-354013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de-DE" dirty="0" smtClean="0"/>
              <a:t>profitable</a:t>
            </a:r>
          </a:p>
          <a:p>
            <a:pPr marL="531813" indent="-354013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de-DE" dirty="0" err="1" smtClean="0"/>
              <a:t>competitive</a:t>
            </a:r>
            <a:endParaRPr lang="de-DE" dirty="0"/>
          </a:p>
          <a:p>
            <a:pPr marL="531813" indent="-354013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de-DE" dirty="0" err="1"/>
              <a:t>attractive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 smtClean="0"/>
              <a:t>investors</a:t>
            </a:r>
            <a:endParaRPr lang="de-DE" dirty="0" smtClean="0"/>
          </a:p>
          <a:p>
            <a:pPr marL="531813" indent="-354013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de-DE" dirty="0" err="1" smtClean="0"/>
              <a:t>creditworthy</a:t>
            </a:r>
            <a:r>
              <a:rPr lang="de-DE" dirty="0" smtClean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 smtClean="0"/>
              <a:t>banks</a:t>
            </a: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32281703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1D32B2-D1A8-4272-8B5C-967EAA53E7B3}" type="slidenum">
              <a:rPr lang="de-DE" smtClean="0"/>
              <a:pPr>
                <a:defRPr/>
              </a:pPr>
              <a:t>19</a:t>
            </a:fld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14400" y="980728"/>
            <a:ext cx="7330008" cy="4990882"/>
          </a:xfrm>
        </p:spPr>
        <p:txBody>
          <a:bodyPr/>
          <a:lstStyle/>
          <a:p>
            <a:pPr>
              <a:spcBef>
                <a:spcPts val="2400"/>
              </a:spcBef>
            </a:pPr>
            <a:r>
              <a:rPr lang="en-US" b="1" dirty="0" smtClean="0">
                <a:solidFill>
                  <a:schemeClr val="accent1"/>
                </a:solidFill>
              </a:rPr>
              <a:t>Crucial question</a:t>
            </a:r>
          </a:p>
          <a:p>
            <a:pPr>
              <a:spcBef>
                <a:spcPts val="4200"/>
              </a:spcBef>
            </a:pPr>
            <a:r>
              <a:rPr lang="en-US" dirty="0" smtClean="0"/>
              <a:t>How </a:t>
            </a:r>
            <a:r>
              <a:rPr lang="en-US" dirty="0"/>
              <a:t>can we modify </a:t>
            </a:r>
            <a:r>
              <a:rPr lang="en-US" dirty="0" smtClean="0"/>
              <a:t>classical </a:t>
            </a:r>
            <a:r>
              <a:rPr lang="en-US" dirty="0"/>
              <a:t>finance </a:t>
            </a:r>
            <a:r>
              <a:rPr lang="en-US" dirty="0" smtClean="0"/>
              <a:t>in </a:t>
            </a:r>
            <a:r>
              <a:rPr lang="en-US" dirty="0"/>
              <a:t>favor of low-profit </a:t>
            </a:r>
            <a:r>
              <a:rPr lang="en-US" dirty="0" smtClean="0"/>
              <a:t>investments </a:t>
            </a:r>
            <a:r>
              <a:rPr lang="en-US" dirty="0"/>
              <a:t>and companies</a:t>
            </a:r>
            <a:r>
              <a:rPr lang="en-US" dirty="0" smtClean="0"/>
              <a:t>?</a:t>
            </a:r>
            <a:endParaRPr lang="de-AT" dirty="0"/>
          </a:p>
        </p:txBody>
      </p:sp>
      <p:sp>
        <p:nvSpPr>
          <p:cNvPr id="4" name="Rechteck 3"/>
          <p:cNvSpPr/>
          <p:nvPr/>
        </p:nvSpPr>
        <p:spPr>
          <a:xfrm>
            <a:off x="785786" y="1844952"/>
            <a:ext cx="7286676" cy="1152000"/>
          </a:xfrm>
          <a:prstGeom prst="rect">
            <a:avLst/>
          </a:prstGeom>
          <a:noFill/>
          <a:ln w="1905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DE"/>
          </a:p>
        </p:txBody>
      </p:sp>
      <p:pic>
        <p:nvPicPr>
          <p:cNvPr id="5" name="Picture 5" descr="C:\Users\CHRISTIAN\AppData\Local\Microsoft\Windows\Temporary Internet Files\Content.IE5\RJOFUN3K\question-mark-310100_960_72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95936" y="3356992"/>
            <a:ext cx="672911" cy="67291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935491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el 17"/>
          <p:cNvSpPr txBox="1">
            <a:spLocks/>
          </p:cNvSpPr>
          <p:nvPr/>
        </p:nvSpPr>
        <p:spPr>
          <a:xfrm>
            <a:off x="914400" y="857232"/>
            <a:ext cx="7443814" cy="714380"/>
          </a:xfrm>
          <a:prstGeom prst="rect">
            <a:avLst/>
          </a:prstGeom>
        </p:spPr>
        <p:txBody>
          <a:bodyPr/>
          <a:lstStyle>
            <a:lvl1pPr algn="l">
              <a:defRPr sz="3200" b="1"/>
            </a:lvl1pPr>
          </a:lstStyle>
          <a:p>
            <a:pPr lvl="0" eaLnBrk="0" hangingPunct="0">
              <a:defRPr/>
            </a:pPr>
            <a:r>
              <a:rPr lang="de-DE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Contents</a:t>
            </a:r>
            <a:r>
              <a:rPr lang="de-DE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endParaRPr kumimoji="0" lang="de-AT" sz="32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Inhaltsplatzhalter 2"/>
          <p:cNvSpPr>
            <a:spLocks noGrp="1"/>
          </p:cNvSpPr>
          <p:nvPr>
            <p:ph idx="1"/>
          </p:nvPr>
        </p:nvSpPr>
        <p:spPr>
          <a:xfrm>
            <a:off x="926518" y="1844825"/>
            <a:ext cx="6165762" cy="3024335"/>
          </a:xfrm>
          <a:prstGeom prst="rect">
            <a:avLst/>
          </a:prstGeom>
        </p:spPr>
        <p:txBody>
          <a:bodyPr/>
          <a:lstStyle>
            <a:lvl1pPr marL="0" indent="0">
              <a:buNone/>
              <a:tabLst>
                <a:tab pos="723900" algn="l"/>
              </a:tabLst>
              <a:defRPr sz="3200"/>
            </a:lvl1pPr>
          </a:lstStyle>
          <a:p>
            <a:pPr lvl="0">
              <a:spcBef>
                <a:spcPts val="1200"/>
              </a:spcBef>
              <a:tabLst>
                <a:tab pos="536575" algn="l"/>
              </a:tabLst>
            </a:pPr>
            <a:r>
              <a:rPr lang="de-DE" sz="2800" dirty="0" smtClean="0"/>
              <a:t>1	</a:t>
            </a:r>
            <a:r>
              <a:rPr lang="en-US" sz="2800" dirty="0" smtClean="0"/>
              <a:t>Introduction</a:t>
            </a:r>
            <a:endParaRPr lang="de-DE" sz="2800" dirty="0">
              <a:solidFill>
                <a:schemeClr val="accent1"/>
              </a:solidFill>
            </a:endParaRPr>
          </a:p>
          <a:p>
            <a:pPr lvl="0">
              <a:spcBef>
                <a:spcPts val="1200"/>
              </a:spcBef>
              <a:tabLst>
                <a:tab pos="536575" algn="l"/>
              </a:tabLst>
            </a:pPr>
            <a:r>
              <a:rPr lang="de-DE" sz="2800" dirty="0" smtClean="0"/>
              <a:t>2	Best </a:t>
            </a:r>
            <a:r>
              <a:rPr lang="de-DE" sz="2800" dirty="0" err="1" smtClean="0"/>
              <a:t>practice</a:t>
            </a:r>
            <a:endParaRPr lang="de-DE" sz="2800" dirty="0" smtClean="0"/>
          </a:p>
          <a:p>
            <a:pPr marL="514350" indent="-514350">
              <a:spcBef>
                <a:spcPts val="1200"/>
              </a:spcBef>
              <a:buFont typeface="Arial" charset="0"/>
              <a:buAutoNum type="arabicPlain" startAt="3"/>
              <a:tabLst>
                <a:tab pos="536575" algn="l"/>
              </a:tabLst>
            </a:pPr>
            <a:r>
              <a:rPr lang="de-DE" sz="2800" dirty="0" err="1"/>
              <a:t>Classical</a:t>
            </a:r>
            <a:r>
              <a:rPr lang="de-DE" sz="2800" dirty="0"/>
              <a:t> </a:t>
            </a:r>
            <a:r>
              <a:rPr lang="de-DE" sz="2800" dirty="0" err="1"/>
              <a:t>f</a:t>
            </a:r>
            <a:r>
              <a:rPr lang="de-DE" sz="2800" dirty="0" err="1" smtClean="0"/>
              <a:t>inance</a:t>
            </a:r>
            <a:endParaRPr lang="de-DE" sz="2800" dirty="0"/>
          </a:p>
          <a:p>
            <a:pPr marL="514350" lvl="0" indent="-514350">
              <a:spcBef>
                <a:spcPts val="1200"/>
              </a:spcBef>
              <a:buAutoNum type="arabicPlain" startAt="3"/>
              <a:tabLst>
                <a:tab pos="536575" algn="l"/>
              </a:tabLst>
            </a:pPr>
            <a:r>
              <a:rPr lang="de-DE" sz="2800" dirty="0"/>
              <a:t>Transformative </a:t>
            </a:r>
            <a:r>
              <a:rPr lang="de-DE" sz="2800" dirty="0" err="1" smtClean="0"/>
              <a:t>finance</a:t>
            </a:r>
            <a:endParaRPr lang="de-DE" sz="2800" dirty="0" smtClean="0"/>
          </a:p>
          <a:p>
            <a:pPr marL="514350" lvl="0" indent="-514350">
              <a:spcBef>
                <a:spcPts val="1200"/>
              </a:spcBef>
              <a:buAutoNum type="arabicPlain" startAt="3"/>
              <a:tabLst>
                <a:tab pos="536575" algn="l"/>
              </a:tabLst>
            </a:pPr>
            <a:r>
              <a:rPr lang="de-DE" sz="2800" dirty="0" smtClean="0"/>
              <a:t>	</a:t>
            </a:r>
            <a:r>
              <a:rPr lang="de-DE" sz="2800" dirty="0" err="1" smtClean="0"/>
              <a:t>Conclusion</a:t>
            </a:r>
            <a:endParaRPr lang="de-DE" sz="2800" dirty="0">
              <a:cs typeface="Times New Roman" pitchFamily="18" charset="0"/>
            </a:endParaRPr>
          </a:p>
        </p:txBody>
      </p:sp>
      <p:sp>
        <p:nvSpPr>
          <p:cNvPr id="5" name="Foliennummernplatzhalter 1">
            <a:extLst>
              <a:ext uri="{FF2B5EF4-FFF2-40B4-BE49-F238E27FC236}">
                <a16:creationId xmlns:a16="http://schemas.microsoft.com/office/drawing/2014/main" id="{8ADE2A01-A955-4AA8-B9A8-1E40F9442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072462" y="6143644"/>
            <a:ext cx="633402" cy="365125"/>
          </a:xfrm>
        </p:spPr>
        <p:txBody>
          <a:bodyPr/>
          <a:lstStyle/>
          <a:p>
            <a:pPr>
              <a:defRPr/>
            </a:pPr>
            <a:fld id="{0B1D32B2-D1A8-4272-8B5C-967EAA53E7B3}" type="slidenum">
              <a:rPr lang="de-DE" smtClean="0"/>
              <a:pPr>
                <a:defRPr/>
              </a:pPr>
              <a:t>2</a:t>
            </a:fld>
            <a:endParaRPr lang="de-DE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4</a:t>
            </a:r>
            <a:r>
              <a:rPr lang="de-AT" dirty="0">
                <a:solidFill>
                  <a:schemeClr val="accent1">
                    <a:lumMod val="75000"/>
                  </a:schemeClr>
                </a:solidFill>
              </a:rPr>
              <a:t>	</a:t>
            </a:r>
            <a:r>
              <a:rPr lang="de-DE" dirty="0"/>
              <a:t> </a:t>
            </a:r>
            <a:r>
              <a:rPr lang="de-DE" dirty="0" smtClean="0">
                <a:solidFill>
                  <a:schemeClr val="accent1">
                    <a:lumMod val="75000"/>
                  </a:schemeClr>
                </a:solidFill>
              </a:rPr>
              <a:t>Transformative </a:t>
            </a:r>
            <a:r>
              <a:rPr lang="de-DE" dirty="0" err="1" smtClean="0">
                <a:solidFill>
                  <a:schemeClr val="accent1">
                    <a:lumMod val="75000"/>
                  </a:schemeClr>
                </a:solidFill>
              </a:rPr>
              <a:t>Finance</a:t>
            </a:r>
            <a:r>
              <a:rPr lang="de-AT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de-AT" dirty="0">
                <a:solidFill>
                  <a:schemeClr val="accent1">
                    <a:lumMod val="75000"/>
                  </a:schemeClr>
                </a:solidFill>
              </a:rPr>
            </a:br>
            <a:endParaRPr lang="de-DE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Inhaltsplatzhalter 2"/>
          <p:cNvSpPr>
            <a:spLocks noGrp="1"/>
          </p:cNvSpPr>
          <p:nvPr>
            <p:ph idx="1"/>
          </p:nvPr>
        </p:nvSpPr>
        <p:spPr>
          <a:xfrm>
            <a:off x="914400" y="1916832"/>
            <a:ext cx="7791464" cy="4320480"/>
          </a:xfrm>
        </p:spPr>
        <p:txBody>
          <a:bodyPr/>
          <a:lstStyle/>
          <a:p>
            <a:pPr>
              <a:spcBef>
                <a:spcPts val="1800"/>
              </a:spcBef>
            </a:pPr>
            <a:r>
              <a:rPr lang="en-US" b="1" dirty="0">
                <a:solidFill>
                  <a:schemeClr val="accent1"/>
                </a:solidFill>
              </a:rPr>
              <a:t>M</a:t>
            </a:r>
            <a:r>
              <a:rPr lang="en-US" b="1" dirty="0" smtClean="0">
                <a:solidFill>
                  <a:schemeClr val="accent1"/>
                </a:solidFill>
              </a:rPr>
              <a:t>arket imperfections</a:t>
            </a:r>
            <a:endParaRPr lang="de-AT" b="1" dirty="0" smtClean="0">
              <a:solidFill>
                <a:schemeClr val="accent1"/>
              </a:solidFill>
            </a:endParaRPr>
          </a:p>
          <a:p>
            <a:pPr marL="531813" indent="-354013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de-AT" dirty="0" err="1"/>
              <a:t>T</a:t>
            </a:r>
            <a:r>
              <a:rPr lang="de-AT" dirty="0" err="1" smtClean="0"/>
              <a:t>axes</a:t>
            </a:r>
            <a:r>
              <a:rPr lang="de-AT" dirty="0" smtClean="0"/>
              <a:t> </a:t>
            </a:r>
            <a:r>
              <a:rPr lang="de-AT" dirty="0" err="1"/>
              <a:t>and</a:t>
            </a:r>
            <a:r>
              <a:rPr lang="de-AT" dirty="0"/>
              <a:t> </a:t>
            </a:r>
            <a:r>
              <a:rPr lang="de-AT" dirty="0" err="1" smtClean="0"/>
              <a:t>subsidies</a:t>
            </a:r>
            <a:r>
              <a:rPr lang="de-AT" dirty="0" smtClean="0"/>
              <a:t> (</a:t>
            </a:r>
            <a:r>
              <a:rPr lang="de-AT" dirty="0" err="1" smtClean="0"/>
              <a:t>state</a:t>
            </a:r>
            <a:r>
              <a:rPr lang="de-AT" dirty="0" smtClean="0"/>
              <a:t>)</a:t>
            </a:r>
          </a:p>
          <a:p>
            <a:pPr marL="531813" indent="-354013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dirty="0"/>
              <a:t>T</a:t>
            </a:r>
            <a:r>
              <a:rPr lang="en-US" dirty="0" smtClean="0"/>
              <a:t>ransaction </a:t>
            </a:r>
            <a:r>
              <a:rPr lang="en-US" dirty="0"/>
              <a:t>costs (bank fees, etc</a:t>
            </a:r>
            <a:r>
              <a:rPr lang="en-US" dirty="0" smtClean="0"/>
              <a:t>.)</a:t>
            </a:r>
          </a:p>
          <a:p>
            <a:pPr marL="531813" indent="-354013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dirty="0"/>
              <a:t>I</a:t>
            </a:r>
            <a:r>
              <a:rPr lang="en-US" dirty="0" smtClean="0"/>
              <a:t>nflation</a:t>
            </a:r>
            <a:endParaRPr lang="de-AT" dirty="0" smtClean="0"/>
          </a:p>
          <a:p>
            <a:pPr marL="531813" indent="-354013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de-DE" dirty="0" err="1">
                <a:cs typeface="Times New Roman" pitchFamily="18" charset="0"/>
              </a:rPr>
              <a:t>S</a:t>
            </a:r>
            <a:r>
              <a:rPr lang="de-DE" dirty="0" err="1" smtClean="0">
                <a:cs typeface="Times New Roman" pitchFamily="18" charset="0"/>
              </a:rPr>
              <a:t>ustainability</a:t>
            </a:r>
            <a:endParaRPr lang="de-DE" dirty="0" smtClean="0">
              <a:cs typeface="Times New Roman" pitchFamily="18" charset="0"/>
            </a:endParaRPr>
          </a:p>
          <a:p>
            <a:pPr marL="531813" indent="-354013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de-DE" dirty="0" smtClean="0">
                <a:cs typeface="Times New Roman" pitchFamily="18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4637634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1D32B2-D1A8-4272-8B5C-967EAA53E7B3}" type="slidenum">
              <a:rPr lang="de-DE" smtClean="0"/>
              <a:pPr>
                <a:defRPr/>
              </a:pPr>
              <a:t>21</a:t>
            </a:fld>
            <a:endParaRPr lang="de-DE" dirty="0"/>
          </a:p>
        </p:txBody>
      </p:sp>
      <p:sp>
        <p:nvSpPr>
          <p:cNvPr id="6" name="Inhaltsplatzhalter 2"/>
          <p:cNvSpPr>
            <a:spLocks noGrp="1"/>
          </p:cNvSpPr>
          <p:nvPr>
            <p:ph idx="1"/>
          </p:nvPr>
        </p:nvSpPr>
        <p:spPr>
          <a:xfrm>
            <a:off x="914400" y="1052736"/>
            <a:ext cx="7330008" cy="5090908"/>
          </a:xfrm>
        </p:spPr>
        <p:txBody>
          <a:bodyPr/>
          <a:lstStyle/>
          <a:p>
            <a:pPr>
              <a:spcBef>
                <a:spcPts val="2400"/>
              </a:spcBef>
              <a:tabLst>
                <a:tab pos="4306888" algn="l"/>
              </a:tabLst>
            </a:pPr>
            <a:r>
              <a:rPr lang="de-DE" b="1" dirty="0" smtClean="0">
                <a:solidFill>
                  <a:schemeClr val="accent1"/>
                </a:solidFill>
              </a:rPr>
              <a:t>Approach</a:t>
            </a:r>
          </a:p>
          <a:p>
            <a:pPr>
              <a:spcBef>
                <a:spcPts val="600"/>
              </a:spcBef>
              <a:tabLst>
                <a:tab pos="4306888" algn="l"/>
              </a:tabLst>
            </a:pPr>
            <a:r>
              <a:rPr lang="en-US" dirty="0" smtClean="0"/>
              <a:t>Negative interest rates </a:t>
            </a:r>
            <a:r>
              <a:rPr lang="en-US" dirty="0"/>
              <a:t>(</a:t>
            </a:r>
            <a:r>
              <a:rPr lang="en-US" dirty="0" smtClean="0"/>
              <a:t>after taxes)</a:t>
            </a:r>
          </a:p>
          <a:p>
            <a:pPr>
              <a:spcBef>
                <a:spcPts val="1200"/>
              </a:spcBef>
              <a:tabLst>
                <a:tab pos="4306888" algn="l"/>
              </a:tabLst>
            </a:pPr>
            <a:endParaRPr lang="en-US" dirty="0" smtClean="0"/>
          </a:p>
          <a:p>
            <a:pPr>
              <a:spcBef>
                <a:spcPts val="4200"/>
              </a:spcBef>
              <a:tabLst>
                <a:tab pos="4306888" algn="l"/>
              </a:tabLst>
            </a:pPr>
            <a:r>
              <a:rPr lang="de-DE" b="1" dirty="0" err="1">
                <a:solidFill>
                  <a:schemeClr val="accent1"/>
                </a:solidFill>
                <a:cs typeface="Times New Roman" pitchFamily="18" charset="0"/>
              </a:rPr>
              <a:t>Two</a:t>
            </a:r>
            <a:r>
              <a:rPr lang="de-DE" b="1" dirty="0">
                <a:solidFill>
                  <a:schemeClr val="accent1"/>
                </a:solidFill>
                <a:cs typeface="Times New Roman" pitchFamily="18" charset="0"/>
              </a:rPr>
              <a:t> </a:t>
            </a:r>
            <a:r>
              <a:rPr lang="de-DE" b="1" dirty="0" err="1">
                <a:solidFill>
                  <a:schemeClr val="accent1"/>
                </a:solidFill>
                <a:cs typeface="Times New Roman" pitchFamily="18" charset="0"/>
              </a:rPr>
              <a:t>economic</a:t>
            </a:r>
            <a:r>
              <a:rPr lang="de-DE" b="1" dirty="0">
                <a:solidFill>
                  <a:schemeClr val="accent1"/>
                </a:solidFill>
                <a:cs typeface="Times New Roman" pitchFamily="18" charset="0"/>
              </a:rPr>
              <a:t> </a:t>
            </a:r>
            <a:r>
              <a:rPr lang="de-DE" b="1" dirty="0" err="1">
                <a:solidFill>
                  <a:schemeClr val="accent1"/>
                </a:solidFill>
                <a:cs typeface="Times New Roman" pitchFamily="18" charset="0"/>
              </a:rPr>
              <a:t>strategies</a:t>
            </a:r>
            <a:endParaRPr lang="de-DE" b="1" dirty="0" smtClean="0"/>
          </a:p>
          <a:p>
            <a:pPr marL="712788" indent="-712788">
              <a:spcBef>
                <a:spcPts val="600"/>
              </a:spcBef>
              <a:buFont typeface="+mj-lt"/>
              <a:buAutoNum type="arabicParenBoth"/>
              <a:tabLst>
                <a:tab pos="4306888" algn="l"/>
              </a:tabLst>
            </a:pPr>
            <a:r>
              <a:rPr lang="en-US" dirty="0" smtClean="0"/>
              <a:t>Central bank's negative interest rate policy</a:t>
            </a:r>
            <a:endParaRPr lang="de-DE" dirty="0" smtClean="0"/>
          </a:p>
          <a:p>
            <a:pPr marL="712788" indent="-712788">
              <a:spcBef>
                <a:spcPts val="600"/>
              </a:spcBef>
              <a:buFont typeface="+mj-lt"/>
              <a:buAutoNum type="arabicParenBoth"/>
              <a:tabLst>
                <a:tab pos="4306888" algn="l"/>
              </a:tabLst>
            </a:pPr>
            <a:r>
              <a:rPr lang="de-DE" dirty="0" err="1" smtClean="0"/>
              <a:t>Fiscal</a:t>
            </a:r>
            <a:r>
              <a:rPr lang="de-DE" dirty="0" smtClean="0"/>
              <a:t> </a:t>
            </a:r>
            <a:r>
              <a:rPr lang="de-DE" dirty="0" err="1" smtClean="0"/>
              <a:t>policy</a:t>
            </a:r>
            <a:r>
              <a:rPr lang="de-DE" dirty="0" smtClean="0"/>
              <a:t> </a:t>
            </a:r>
            <a:r>
              <a:rPr lang="de-DE" dirty="0" err="1" smtClean="0"/>
              <a:t>with</a:t>
            </a:r>
            <a:r>
              <a:rPr lang="de-DE" dirty="0" smtClean="0"/>
              <a:t> </a:t>
            </a:r>
            <a:r>
              <a:rPr lang="de-DE" dirty="0" err="1" smtClean="0"/>
              <a:t>taxes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subsidies</a:t>
            </a:r>
            <a:endParaRPr lang="de-DE" dirty="0" smtClean="0"/>
          </a:p>
          <a:p>
            <a:pPr>
              <a:spcBef>
                <a:spcPts val="3000"/>
              </a:spcBef>
              <a:tabLst>
                <a:tab pos="4306888" algn="l"/>
              </a:tabLst>
            </a:pPr>
            <a:r>
              <a:rPr lang="de-DE" b="1" dirty="0" err="1" smtClean="0">
                <a:solidFill>
                  <a:schemeClr val="accent1"/>
                </a:solidFill>
              </a:rPr>
              <a:t>Precondition</a:t>
            </a:r>
            <a:endParaRPr lang="de-DE" b="1" dirty="0" smtClean="0">
              <a:solidFill>
                <a:schemeClr val="accent1"/>
              </a:solidFill>
            </a:endParaRPr>
          </a:p>
          <a:p>
            <a:pPr>
              <a:spcBef>
                <a:spcPts val="600"/>
              </a:spcBef>
              <a:tabLst>
                <a:tab pos="4306888" algn="l"/>
              </a:tabLst>
            </a:pPr>
            <a:r>
              <a:rPr lang="de-DE" dirty="0" err="1"/>
              <a:t>Abolish</a:t>
            </a:r>
            <a:r>
              <a:rPr lang="de-DE" dirty="0"/>
              <a:t> </a:t>
            </a:r>
            <a:r>
              <a:rPr lang="de-DE" dirty="0" err="1" smtClean="0"/>
              <a:t>banknotes</a:t>
            </a:r>
            <a:r>
              <a:rPr lang="de-DE" dirty="0" smtClean="0"/>
              <a:t> (</a:t>
            </a:r>
            <a:r>
              <a:rPr lang="de-DE" dirty="0" err="1"/>
              <a:t>Rogoff</a:t>
            </a:r>
            <a:r>
              <a:rPr lang="de-DE" dirty="0"/>
              <a:t> 2016)</a:t>
            </a:r>
            <a:endParaRPr lang="de-DE" dirty="0" smtClean="0"/>
          </a:p>
          <a:p>
            <a:pPr>
              <a:spcBef>
                <a:spcPts val="1200"/>
              </a:spcBef>
              <a:tabLst>
                <a:tab pos="4306888" algn="l"/>
              </a:tabLst>
            </a:pPr>
            <a:endParaRPr lang="de-AT" b="1" dirty="0"/>
          </a:p>
        </p:txBody>
      </p:sp>
      <p:sp>
        <p:nvSpPr>
          <p:cNvPr id="4" name="Textfeld 3"/>
          <p:cNvSpPr txBox="1"/>
          <p:nvPr/>
        </p:nvSpPr>
        <p:spPr>
          <a:xfrm>
            <a:off x="1547664" y="2204864"/>
            <a:ext cx="2160000" cy="52322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spcBef>
                <a:spcPts val="1200"/>
              </a:spcBef>
              <a:tabLst>
                <a:tab pos="722313" algn="l"/>
              </a:tabLst>
            </a:pPr>
            <a:r>
              <a:rPr lang="de-DE" sz="2800" dirty="0">
                <a:latin typeface="+mn-lt"/>
              </a:rPr>
              <a:t>-</a:t>
            </a:r>
            <a:r>
              <a:rPr lang="de-DE" sz="2800" dirty="0" smtClean="0">
                <a:latin typeface="+mn-lt"/>
              </a:rPr>
              <a:t>3%  </a:t>
            </a:r>
            <a:r>
              <a:rPr lang="de-DE" sz="2800" dirty="0" err="1" smtClean="0">
                <a:latin typeface="+mn-lt"/>
              </a:rPr>
              <a:t>to</a:t>
            </a:r>
            <a:r>
              <a:rPr lang="de-DE" sz="2800" dirty="0" smtClean="0">
                <a:latin typeface="+mn-lt"/>
              </a:rPr>
              <a:t>  -</a:t>
            </a:r>
            <a:r>
              <a:rPr lang="de-DE" sz="2800" dirty="0">
                <a:latin typeface="+mn-lt"/>
              </a:rPr>
              <a:t>5%</a:t>
            </a:r>
          </a:p>
        </p:txBody>
      </p:sp>
    </p:spTree>
    <p:extLst>
      <p:ext uri="{BB962C8B-B14F-4D97-AF65-F5344CB8AC3E}">
        <p14:creationId xmlns:p14="http://schemas.microsoft.com/office/powerpoint/2010/main" val="103173028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1D32B2-D1A8-4272-8B5C-967EAA53E7B3}" type="slidenum">
              <a:rPr lang="de-DE" smtClean="0"/>
              <a:pPr>
                <a:defRPr/>
              </a:pPr>
              <a:t>22</a:t>
            </a:fld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14400" y="908720"/>
            <a:ext cx="7402016" cy="4608512"/>
          </a:xfrm>
        </p:spPr>
        <p:txBody>
          <a:bodyPr/>
          <a:lstStyle/>
          <a:p>
            <a:r>
              <a:rPr lang="de-DE" b="1" dirty="0" smtClean="0">
                <a:solidFill>
                  <a:schemeClr val="accent1"/>
                </a:solidFill>
              </a:rPr>
              <a:t>(1) 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chemeClr val="accent1"/>
                </a:solidFill>
              </a:rPr>
              <a:t>Negative </a:t>
            </a:r>
            <a:r>
              <a:rPr lang="en-US" b="1" dirty="0">
                <a:solidFill>
                  <a:schemeClr val="accent1"/>
                </a:solidFill>
              </a:rPr>
              <a:t>interest rate </a:t>
            </a:r>
            <a:r>
              <a:rPr lang="en-US" b="1" dirty="0" smtClean="0">
                <a:solidFill>
                  <a:schemeClr val="accent1"/>
                </a:solidFill>
              </a:rPr>
              <a:t>policy</a:t>
            </a:r>
            <a:br>
              <a:rPr lang="en-US" b="1" dirty="0" smtClean="0">
                <a:solidFill>
                  <a:schemeClr val="accent1"/>
                </a:solidFill>
              </a:rPr>
            </a:br>
            <a:r>
              <a:rPr lang="de-DE" dirty="0" smtClean="0"/>
              <a:t>(Kenneth </a:t>
            </a:r>
            <a:r>
              <a:rPr lang="de-DE" dirty="0" err="1" smtClean="0"/>
              <a:t>Rogoff</a:t>
            </a:r>
            <a:r>
              <a:rPr lang="de-DE" dirty="0" smtClean="0"/>
              <a:t>, Larry Summers </a:t>
            </a:r>
            <a:r>
              <a:rPr lang="de-DE" dirty="0"/>
              <a:t>et al.</a:t>
            </a:r>
            <a:r>
              <a:rPr lang="de-DE" dirty="0" smtClean="0"/>
              <a:t>)</a:t>
            </a:r>
          </a:p>
          <a:p>
            <a:pPr>
              <a:spcBef>
                <a:spcPts val="2400"/>
              </a:spcBef>
            </a:pPr>
            <a:r>
              <a:rPr lang="en-US" dirty="0"/>
              <a:t>The central bank's </a:t>
            </a:r>
            <a:r>
              <a:rPr lang="en-US" dirty="0" smtClean="0"/>
              <a:t>base rate </a:t>
            </a:r>
            <a:r>
              <a:rPr lang="en-US" dirty="0"/>
              <a:t>is negative</a:t>
            </a:r>
            <a:endParaRPr lang="de-DE" dirty="0" smtClean="0"/>
          </a:p>
          <a:p>
            <a:pPr>
              <a:spcBef>
                <a:spcPts val="3000"/>
              </a:spcBef>
              <a:spcAft>
                <a:spcPts val="0"/>
              </a:spcAft>
            </a:pPr>
            <a:r>
              <a:rPr lang="de-DE" dirty="0" smtClean="0"/>
              <a:t>	</a:t>
            </a:r>
            <a:r>
              <a:rPr lang="en-US" b="1" dirty="0"/>
              <a:t> </a:t>
            </a:r>
            <a:r>
              <a:rPr lang="en-US" dirty="0" smtClean="0"/>
              <a:t>prime rate</a:t>
            </a:r>
            <a:r>
              <a:rPr lang="de-DE" dirty="0" smtClean="0"/>
              <a:t>  &lt;  0</a:t>
            </a:r>
          </a:p>
          <a:p>
            <a:pPr>
              <a:spcBef>
                <a:spcPts val="6000"/>
              </a:spcBef>
            </a:pPr>
            <a:r>
              <a:rPr lang="de-DE" b="1" dirty="0" smtClean="0"/>
              <a:t>Additional </a:t>
            </a:r>
            <a:r>
              <a:rPr lang="de-DE" b="1" dirty="0" err="1" smtClean="0"/>
              <a:t>measure</a:t>
            </a:r>
            <a:endParaRPr lang="de-DE" dirty="0" smtClean="0"/>
          </a:p>
          <a:p>
            <a:pPr marL="530225" indent="-354013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de-DE" dirty="0" err="1"/>
              <a:t>C</a:t>
            </a:r>
            <a:r>
              <a:rPr lang="de-DE" dirty="0" err="1" smtClean="0"/>
              <a:t>ompensate</a:t>
            </a:r>
            <a:r>
              <a:rPr lang="de-DE" dirty="0" smtClean="0"/>
              <a:t> </a:t>
            </a:r>
            <a:r>
              <a:rPr lang="de-DE" dirty="0" err="1" smtClean="0"/>
              <a:t>small</a:t>
            </a:r>
            <a:r>
              <a:rPr lang="de-DE" dirty="0" smtClean="0"/>
              <a:t> </a:t>
            </a:r>
            <a:r>
              <a:rPr lang="de-DE" dirty="0" err="1" smtClean="0"/>
              <a:t>savers</a:t>
            </a:r>
            <a:r>
              <a:rPr lang="de-DE" dirty="0" smtClean="0"/>
              <a:t> (</a:t>
            </a:r>
            <a:r>
              <a:rPr lang="de-DE" dirty="0" err="1" smtClean="0"/>
              <a:t>subsidize</a:t>
            </a:r>
            <a:r>
              <a:rPr lang="de-DE" dirty="0" smtClean="0"/>
              <a:t> </a:t>
            </a:r>
            <a:r>
              <a:rPr lang="de-DE" dirty="0" err="1" smtClean="0"/>
              <a:t>savings</a:t>
            </a:r>
            <a:r>
              <a:rPr lang="de-DE" dirty="0" smtClean="0"/>
              <a:t>)</a:t>
            </a:r>
          </a:p>
        </p:txBody>
      </p:sp>
      <p:sp>
        <p:nvSpPr>
          <p:cNvPr id="5" name="Rechteck 4"/>
          <p:cNvSpPr/>
          <p:nvPr/>
        </p:nvSpPr>
        <p:spPr>
          <a:xfrm>
            <a:off x="1835696" y="2817000"/>
            <a:ext cx="2520280" cy="6120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31793774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1D32B2-D1A8-4272-8B5C-967EAA53E7B3}" type="slidenum">
              <a:rPr lang="de-DE" smtClean="0"/>
              <a:pPr>
                <a:defRPr/>
              </a:pPr>
              <a:t>23</a:t>
            </a:fld>
            <a:endParaRPr lang="de-DE" dirty="0"/>
          </a:p>
        </p:txBody>
      </p:sp>
      <p:sp>
        <p:nvSpPr>
          <p:cNvPr id="14" name="Inhaltsplatzhalter 2"/>
          <p:cNvSpPr>
            <a:spLocks noGrp="1"/>
          </p:cNvSpPr>
          <p:nvPr>
            <p:ph idx="1"/>
          </p:nvPr>
        </p:nvSpPr>
        <p:spPr>
          <a:xfrm>
            <a:off x="914400" y="980728"/>
            <a:ext cx="7443814" cy="3600400"/>
          </a:xfrm>
        </p:spPr>
        <p:txBody>
          <a:bodyPr/>
          <a:lstStyle/>
          <a:p>
            <a:r>
              <a:rPr lang="de-AT" b="1" dirty="0" err="1" smtClean="0">
                <a:solidFill>
                  <a:schemeClr val="accent1"/>
                </a:solidFill>
              </a:rPr>
              <a:t>Example</a:t>
            </a:r>
            <a:r>
              <a:rPr lang="de-AT" b="1" dirty="0" smtClean="0">
                <a:solidFill>
                  <a:schemeClr val="accent1"/>
                </a:solidFill>
              </a:rPr>
              <a:t> 2</a:t>
            </a:r>
            <a:endParaRPr lang="de-AT" dirty="0" smtClean="0">
              <a:solidFill>
                <a:schemeClr val="accent1"/>
              </a:solidFill>
            </a:endParaRPr>
          </a:p>
          <a:p>
            <a:pPr>
              <a:spcBef>
                <a:spcPts val="1800"/>
              </a:spcBef>
              <a:tabLst>
                <a:tab pos="6454775" algn="r"/>
              </a:tabLst>
            </a:pPr>
            <a:r>
              <a:rPr lang="de-AT" b="1" dirty="0"/>
              <a:t>Small </a:t>
            </a:r>
            <a:r>
              <a:rPr lang="de-AT" b="1" dirty="0" err="1" smtClean="0"/>
              <a:t>saver</a:t>
            </a:r>
            <a:endParaRPr lang="de-AT" b="1" dirty="0" smtClean="0"/>
          </a:p>
          <a:p>
            <a:pPr>
              <a:spcBef>
                <a:spcPts val="1800"/>
              </a:spcBef>
              <a:tabLst>
                <a:tab pos="6902450" algn="r"/>
              </a:tabLst>
            </a:pPr>
            <a:r>
              <a:rPr lang="de-AT" dirty="0" smtClean="0"/>
              <a:t>Interest rate	- 3 %</a:t>
            </a:r>
          </a:p>
          <a:p>
            <a:pPr>
              <a:spcBef>
                <a:spcPts val="600"/>
              </a:spcBef>
              <a:tabLst>
                <a:tab pos="6902450" algn="r"/>
              </a:tabLst>
            </a:pPr>
            <a:r>
              <a:rPr lang="de-DE" dirty="0" err="1" smtClean="0"/>
              <a:t>Government</a:t>
            </a:r>
            <a:r>
              <a:rPr lang="de-DE" dirty="0" smtClean="0"/>
              <a:t> </a:t>
            </a:r>
            <a:r>
              <a:rPr lang="de-DE" dirty="0" err="1"/>
              <a:t>subsidy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 smtClean="0"/>
              <a:t>savings</a:t>
            </a:r>
            <a:r>
              <a:rPr lang="de-DE" dirty="0" smtClean="0"/>
              <a:t> </a:t>
            </a:r>
            <a:r>
              <a:rPr lang="de-AT" dirty="0" smtClean="0"/>
              <a:t>	4 %</a:t>
            </a:r>
          </a:p>
          <a:p>
            <a:pPr>
              <a:spcBef>
                <a:spcPts val="3000"/>
              </a:spcBef>
              <a:tabLst>
                <a:tab pos="6902450" algn="r"/>
              </a:tabLst>
            </a:pPr>
            <a:r>
              <a:rPr lang="de-AT" dirty="0" smtClean="0"/>
              <a:t>Interest rate </a:t>
            </a:r>
            <a:r>
              <a:rPr lang="de-AT" dirty="0" err="1" smtClean="0"/>
              <a:t>with</a:t>
            </a:r>
            <a:r>
              <a:rPr lang="de-AT" dirty="0" smtClean="0"/>
              <a:t> </a:t>
            </a:r>
            <a:r>
              <a:rPr lang="de-AT" dirty="0" err="1" smtClean="0"/>
              <a:t>subsidy</a:t>
            </a:r>
            <a:r>
              <a:rPr lang="de-AT" dirty="0" smtClean="0"/>
              <a:t>  =    </a:t>
            </a:r>
            <a:r>
              <a:rPr lang="de-AT" dirty="0"/>
              <a:t>	</a:t>
            </a:r>
            <a:r>
              <a:rPr lang="de-AT" dirty="0" smtClean="0"/>
              <a:t>… %</a:t>
            </a:r>
          </a:p>
          <a:p>
            <a:endParaRPr lang="de-AT" dirty="0"/>
          </a:p>
        </p:txBody>
      </p:sp>
      <p:sp>
        <p:nvSpPr>
          <p:cNvPr id="6" name="Rechteck 5"/>
          <p:cNvSpPr/>
          <p:nvPr/>
        </p:nvSpPr>
        <p:spPr>
          <a:xfrm>
            <a:off x="793821" y="3501088"/>
            <a:ext cx="7378579" cy="72000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231322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1D32B2-D1A8-4272-8B5C-967EAA53E7B3}" type="slidenum">
              <a:rPr lang="de-DE" smtClean="0"/>
              <a:pPr>
                <a:defRPr/>
              </a:pPr>
              <a:t>24</a:t>
            </a:fld>
            <a:endParaRPr lang="de-DE" dirty="0"/>
          </a:p>
        </p:txBody>
      </p:sp>
      <p:sp>
        <p:nvSpPr>
          <p:cNvPr id="3" name="Inhaltsplatzhalter 2"/>
          <p:cNvSpPr txBox="1">
            <a:spLocks/>
          </p:cNvSpPr>
          <p:nvPr/>
        </p:nvSpPr>
        <p:spPr>
          <a:xfrm>
            <a:off x="914400" y="1000108"/>
            <a:ext cx="7801004" cy="4445116"/>
          </a:xfrm>
          <a:prstGeom prst="rect">
            <a:avLst/>
          </a:prstGeom>
        </p:spPr>
        <p:txBody>
          <a:bodyPr/>
          <a:lstStyle>
            <a:lvl1pPr marL="0" indent="0">
              <a:buNone/>
              <a:tabLst/>
              <a:defRPr sz="2800"/>
            </a:lvl1pPr>
            <a:lvl2pPr marL="723900" indent="-368300">
              <a:buNone/>
              <a:defRPr sz="2400"/>
            </a:lvl2pPr>
          </a:lstStyle>
          <a:p>
            <a:pPr>
              <a:spcBef>
                <a:spcPts val="1200"/>
              </a:spcBef>
            </a:pPr>
            <a:r>
              <a:rPr lang="de-AT" b="1" dirty="0" err="1">
                <a:solidFill>
                  <a:schemeClr val="accent1"/>
                </a:solidFill>
                <a:latin typeface="+mn-lt"/>
              </a:rPr>
              <a:t>Example</a:t>
            </a:r>
            <a:r>
              <a:rPr lang="de-AT" b="1" dirty="0" smtClean="0">
                <a:solidFill>
                  <a:schemeClr val="accent1"/>
                </a:solidFill>
                <a:latin typeface="+mn-lt"/>
              </a:rPr>
              <a:t> </a:t>
            </a:r>
            <a:r>
              <a:rPr lang="de-AT" b="1" dirty="0">
                <a:solidFill>
                  <a:schemeClr val="accent1"/>
                </a:solidFill>
                <a:latin typeface="+mn-lt"/>
              </a:rPr>
              <a:t>3</a:t>
            </a:r>
            <a:endParaRPr lang="de-AT" b="1" dirty="0" smtClean="0">
              <a:solidFill>
                <a:schemeClr val="accent1"/>
              </a:solidFill>
              <a:latin typeface="+mn-lt"/>
            </a:endParaRPr>
          </a:p>
          <a:p>
            <a:pPr>
              <a:spcBef>
                <a:spcPts val="1800"/>
              </a:spcBef>
            </a:pPr>
            <a:r>
              <a:rPr lang="de-DE" b="1" dirty="0">
                <a:latin typeface="+mn-lt"/>
              </a:rPr>
              <a:t>Large </a:t>
            </a:r>
            <a:r>
              <a:rPr lang="de-DE" b="1" dirty="0" err="1" smtClean="0">
                <a:latin typeface="+mn-lt"/>
              </a:rPr>
              <a:t>investor</a:t>
            </a:r>
            <a:endParaRPr lang="de-DE" b="1" dirty="0" smtClean="0">
              <a:latin typeface="+mn-lt"/>
              <a:cs typeface="Times New Roman" pitchFamily="18" charset="0"/>
            </a:endParaRPr>
          </a:p>
          <a:p>
            <a:pPr fontAlgn="auto">
              <a:spcBef>
                <a:spcPts val="1800"/>
              </a:spcBef>
              <a:spcAft>
                <a:spcPts val="0"/>
              </a:spcAft>
              <a:tabLst>
                <a:tab pos="6905625" algn="r"/>
              </a:tabLst>
              <a:defRPr/>
            </a:pPr>
            <a:r>
              <a:rPr lang="de-DE" dirty="0" err="1" smtClean="0">
                <a:latin typeface="+mn-lt"/>
                <a:cs typeface="Times New Roman" pitchFamily="18" charset="0"/>
              </a:rPr>
              <a:t>Risk-free</a:t>
            </a:r>
            <a:r>
              <a:rPr lang="de-DE" dirty="0" smtClean="0">
                <a:latin typeface="+mn-lt"/>
                <a:cs typeface="Times New Roman" pitchFamily="18" charset="0"/>
              </a:rPr>
              <a:t> </a:t>
            </a:r>
            <a:r>
              <a:rPr lang="de-DE" dirty="0" err="1" smtClean="0">
                <a:latin typeface="+mn-lt"/>
                <a:cs typeface="Times New Roman" pitchFamily="18" charset="0"/>
              </a:rPr>
              <a:t>bank</a:t>
            </a:r>
            <a:r>
              <a:rPr lang="de-DE" dirty="0" smtClean="0">
                <a:latin typeface="+mn-lt"/>
                <a:cs typeface="Times New Roman" pitchFamily="18" charset="0"/>
              </a:rPr>
              <a:t> </a:t>
            </a:r>
            <a:r>
              <a:rPr lang="de-DE" dirty="0" err="1" smtClean="0">
                <a:latin typeface="+mn-lt"/>
                <a:cs typeface="Times New Roman" pitchFamily="18" charset="0"/>
              </a:rPr>
              <a:t>account</a:t>
            </a:r>
            <a:r>
              <a:rPr lang="de-DE" dirty="0" smtClean="0">
                <a:latin typeface="+mn-lt"/>
                <a:cs typeface="Times New Roman" pitchFamily="18" charset="0"/>
              </a:rPr>
              <a:t>	 </a:t>
            </a:r>
            <a:r>
              <a:rPr lang="de-DE" dirty="0">
                <a:latin typeface="+mn-lt"/>
                <a:cs typeface="Times New Roman" pitchFamily="18" charset="0"/>
              </a:rPr>
              <a:t>€ </a:t>
            </a:r>
            <a:r>
              <a:rPr lang="de-DE" dirty="0" smtClean="0">
                <a:latin typeface="+mn-lt"/>
                <a:cs typeface="Times New Roman" pitchFamily="18" charset="0"/>
              </a:rPr>
              <a:t>1 </a:t>
            </a:r>
            <a:r>
              <a:rPr lang="de-DE" dirty="0" err="1" smtClean="0">
                <a:latin typeface="+mn-lt"/>
                <a:cs typeface="Times New Roman" pitchFamily="18" charset="0"/>
              </a:rPr>
              <a:t>million</a:t>
            </a:r>
            <a:endParaRPr lang="de-DE" dirty="0" smtClean="0">
              <a:latin typeface="+mn-lt"/>
              <a:cs typeface="Times New Roman" pitchFamily="18" charset="0"/>
            </a:endParaRPr>
          </a:p>
          <a:p>
            <a:pPr fontAlgn="auto">
              <a:spcBef>
                <a:spcPts val="600"/>
              </a:spcBef>
              <a:spcAft>
                <a:spcPts val="0"/>
              </a:spcAft>
              <a:tabLst>
                <a:tab pos="6905625" algn="r"/>
              </a:tabLst>
              <a:defRPr/>
            </a:pPr>
            <a:r>
              <a:rPr lang="de-DE" dirty="0" smtClean="0">
                <a:latin typeface="+mn-lt"/>
                <a:cs typeface="Times New Roman" pitchFamily="18" charset="0"/>
              </a:rPr>
              <a:t>Interest rate</a:t>
            </a:r>
            <a:r>
              <a:rPr lang="en-GB" dirty="0" smtClean="0">
                <a:latin typeface="+mn-lt"/>
                <a:cs typeface="Times New Roman" pitchFamily="18" charset="0"/>
              </a:rPr>
              <a:t>	- 3 %</a:t>
            </a:r>
          </a:p>
          <a:p>
            <a:pPr fontAlgn="auto">
              <a:spcBef>
                <a:spcPts val="3000"/>
              </a:spcBef>
              <a:spcAft>
                <a:spcPts val="0"/>
              </a:spcAft>
              <a:tabLst>
                <a:tab pos="5378450" algn="l"/>
              </a:tabLst>
              <a:defRPr/>
            </a:pPr>
            <a:r>
              <a:rPr lang="en-US" dirty="0" smtClean="0">
                <a:latin typeface="+mn-lt"/>
                <a:cs typeface="Times New Roman" pitchFamily="18" charset="0"/>
              </a:rPr>
              <a:t>Wealth </a:t>
            </a:r>
            <a:r>
              <a:rPr lang="en-US" dirty="0">
                <a:latin typeface="+mn-lt"/>
                <a:cs typeface="Times New Roman" pitchFamily="18" charset="0"/>
              </a:rPr>
              <a:t>at the end of the </a:t>
            </a:r>
            <a:r>
              <a:rPr lang="en-US" dirty="0" smtClean="0">
                <a:latin typeface="+mn-lt"/>
                <a:cs typeface="Times New Roman" pitchFamily="18" charset="0"/>
              </a:rPr>
              <a:t>year</a:t>
            </a:r>
            <a:r>
              <a:rPr lang="de-AT" dirty="0" smtClean="0">
                <a:latin typeface="+mn-lt"/>
                <a:cs typeface="Times New Roman" pitchFamily="18" charset="0"/>
              </a:rPr>
              <a:t>:	€ </a:t>
            </a:r>
            <a:r>
              <a:rPr lang="de-AT" dirty="0">
                <a:latin typeface="+mn-lt"/>
                <a:cs typeface="Times New Roman" pitchFamily="18" charset="0"/>
              </a:rPr>
              <a:t> </a:t>
            </a:r>
            <a:r>
              <a:rPr lang="de-AT" dirty="0" smtClean="0">
                <a:latin typeface="+mn-lt"/>
                <a:cs typeface="Times New Roman" pitchFamily="18" charset="0"/>
              </a:rPr>
              <a:t>…</a:t>
            </a:r>
          </a:p>
          <a:p>
            <a:pPr fontAlgn="auto">
              <a:spcBef>
                <a:spcPts val="4200"/>
              </a:spcBef>
              <a:spcAft>
                <a:spcPts val="0"/>
              </a:spcAft>
              <a:defRPr/>
            </a:pPr>
            <a:r>
              <a:rPr lang="de-AT" b="1" dirty="0" smtClean="0">
                <a:solidFill>
                  <a:srgbClr val="C00000"/>
                </a:solidFill>
                <a:latin typeface="+mn-lt"/>
              </a:rPr>
              <a:t>→  </a:t>
            </a:r>
            <a:r>
              <a:rPr lang="de-AT" b="1" dirty="0" err="1">
                <a:solidFill>
                  <a:srgbClr val="C00000"/>
                </a:solidFill>
                <a:latin typeface="+mn-lt"/>
              </a:rPr>
              <a:t>a</a:t>
            </a:r>
            <a:r>
              <a:rPr lang="de-AT" b="1" dirty="0" err="1" smtClean="0">
                <a:solidFill>
                  <a:srgbClr val="C00000"/>
                </a:solidFill>
                <a:latin typeface="+mn-lt"/>
              </a:rPr>
              <a:t>bolish</a:t>
            </a:r>
            <a:r>
              <a:rPr lang="de-AT" b="1" dirty="0" smtClean="0">
                <a:solidFill>
                  <a:srgbClr val="C00000"/>
                </a:solidFill>
                <a:latin typeface="+mn-lt"/>
              </a:rPr>
              <a:t> </a:t>
            </a:r>
            <a:r>
              <a:rPr lang="de-AT" b="1" dirty="0" err="1" smtClean="0">
                <a:solidFill>
                  <a:srgbClr val="C00000"/>
                </a:solidFill>
                <a:latin typeface="+mn-lt"/>
              </a:rPr>
              <a:t>banknotes</a:t>
            </a:r>
            <a:endParaRPr lang="de-AT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793821" y="3501088"/>
            <a:ext cx="7378579" cy="72000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980410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1D32B2-D1A8-4272-8B5C-967EAA53E7B3}" type="slidenum">
              <a:rPr lang="de-DE" smtClean="0"/>
              <a:pPr>
                <a:defRPr/>
              </a:pPr>
              <a:t>25</a:t>
            </a:fld>
            <a:endParaRPr lang="de-DE" dirty="0"/>
          </a:p>
        </p:txBody>
      </p:sp>
      <p:sp>
        <p:nvSpPr>
          <p:cNvPr id="14" name="Inhaltsplatzhalter 2"/>
          <p:cNvSpPr>
            <a:spLocks noGrp="1"/>
          </p:cNvSpPr>
          <p:nvPr>
            <p:ph idx="1"/>
          </p:nvPr>
        </p:nvSpPr>
        <p:spPr>
          <a:xfrm>
            <a:off x="914400" y="999538"/>
            <a:ext cx="7791464" cy="4301670"/>
          </a:xfrm>
        </p:spPr>
        <p:txBody>
          <a:bodyPr/>
          <a:lstStyle/>
          <a:p>
            <a:r>
              <a:rPr lang="de-AT" b="1" dirty="0" err="1">
                <a:solidFill>
                  <a:schemeClr val="accent1"/>
                </a:solidFill>
              </a:rPr>
              <a:t>Example</a:t>
            </a:r>
            <a:r>
              <a:rPr lang="de-AT" b="1" dirty="0" smtClean="0">
                <a:solidFill>
                  <a:schemeClr val="accent1"/>
                </a:solidFill>
              </a:rPr>
              <a:t> </a:t>
            </a:r>
            <a:r>
              <a:rPr lang="de-AT" b="1" dirty="0">
                <a:solidFill>
                  <a:schemeClr val="accent1"/>
                </a:solidFill>
              </a:rPr>
              <a:t>4</a:t>
            </a:r>
            <a:endParaRPr lang="de-AT" dirty="0" smtClean="0">
              <a:solidFill>
                <a:schemeClr val="accent1"/>
              </a:solidFill>
            </a:endParaRPr>
          </a:p>
          <a:p>
            <a:pPr>
              <a:spcBef>
                <a:spcPts val="3000"/>
              </a:spcBef>
              <a:tabLst>
                <a:tab pos="6454775" algn="r"/>
              </a:tabLst>
            </a:pPr>
            <a:r>
              <a:rPr lang="en-US" b="1" dirty="0" smtClean="0"/>
              <a:t>Large investor</a:t>
            </a:r>
            <a:endParaRPr lang="de-DE" b="1" dirty="0"/>
          </a:p>
          <a:p>
            <a:pPr>
              <a:spcBef>
                <a:spcPts val="600"/>
              </a:spcBef>
              <a:tabLst>
                <a:tab pos="6454775" algn="r"/>
              </a:tabLst>
            </a:pPr>
            <a:r>
              <a:rPr lang="de-DE" dirty="0" smtClean="0"/>
              <a:t>(</a:t>
            </a:r>
            <a:r>
              <a:rPr lang="de-DE" dirty="0" smtClean="0">
                <a:cs typeface="Times New Roman" pitchFamily="18" charset="0"/>
              </a:rPr>
              <a:t>real </a:t>
            </a:r>
            <a:r>
              <a:rPr lang="de-DE" dirty="0" err="1" smtClean="0">
                <a:cs typeface="Times New Roman" pitchFamily="18" charset="0"/>
              </a:rPr>
              <a:t>assets</a:t>
            </a:r>
            <a:r>
              <a:rPr lang="de-DE" dirty="0" smtClean="0">
                <a:cs typeface="Times New Roman" pitchFamily="18" charset="0"/>
              </a:rPr>
              <a:t>: </a:t>
            </a:r>
            <a:r>
              <a:rPr lang="en-US" dirty="0">
                <a:cs typeface="Times New Roman" pitchFamily="18" charset="0"/>
              </a:rPr>
              <a:t>common stocks, shares in a Ltd</a:t>
            </a:r>
            <a:r>
              <a:rPr lang="en-US" dirty="0" smtClean="0">
                <a:cs typeface="Times New Roman" pitchFamily="18" charset="0"/>
              </a:rPr>
              <a:t>. ...)</a:t>
            </a:r>
            <a:endParaRPr lang="de-AT" dirty="0" smtClean="0"/>
          </a:p>
          <a:p>
            <a:pPr>
              <a:spcBef>
                <a:spcPts val="3000"/>
              </a:spcBef>
              <a:tabLst>
                <a:tab pos="6905625" algn="r"/>
              </a:tabLst>
            </a:pPr>
            <a:r>
              <a:rPr lang="de-AT" dirty="0" smtClean="0"/>
              <a:t>Libor</a:t>
            </a:r>
            <a:r>
              <a:rPr lang="de-AT" dirty="0"/>
              <a:t> </a:t>
            </a:r>
            <a:r>
              <a:rPr lang="de-AT" dirty="0" smtClean="0"/>
              <a:t>/ </a:t>
            </a:r>
            <a:r>
              <a:rPr lang="de-AT" dirty="0" err="1" smtClean="0"/>
              <a:t>Euribor</a:t>
            </a:r>
            <a:r>
              <a:rPr lang="de-AT" dirty="0" smtClean="0"/>
              <a:t>	- 3 %</a:t>
            </a:r>
          </a:p>
          <a:p>
            <a:pPr>
              <a:spcBef>
                <a:spcPts val="600"/>
              </a:spcBef>
              <a:tabLst>
                <a:tab pos="6905625" algn="r"/>
              </a:tabLst>
            </a:pPr>
            <a:r>
              <a:rPr lang="de-AT" dirty="0" err="1" smtClean="0"/>
              <a:t>Risk</a:t>
            </a:r>
            <a:r>
              <a:rPr lang="de-AT" dirty="0" smtClean="0"/>
              <a:t> premium	4 %</a:t>
            </a:r>
          </a:p>
          <a:p>
            <a:pPr>
              <a:spcBef>
                <a:spcPts val="3000"/>
              </a:spcBef>
              <a:tabLst>
                <a:tab pos="6905625" algn="r"/>
              </a:tabLst>
            </a:pPr>
            <a:r>
              <a:rPr lang="de-AT" dirty="0" err="1" smtClean="0"/>
              <a:t>Expected</a:t>
            </a:r>
            <a:r>
              <a:rPr lang="de-AT" dirty="0" smtClean="0"/>
              <a:t> rate </a:t>
            </a:r>
            <a:r>
              <a:rPr lang="de-AT" dirty="0" err="1" smtClean="0"/>
              <a:t>of</a:t>
            </a:r>
            <a:r>
              <a:rPr lang="de-AT" dirty="0" smtClean="0"/>
              <a:t> </a:t>
            </a:r>
            <a:r>
              <a:rPr lang="de-AT" dirty="0" err="1" smtClean="0"/>
              <a:t>return</a:t>
            </a:r>
            <a:r>
              <a:rPr lang="de-AT" dirty="0" smtClean="0"/>
              <a:t>  =	   … %</a:t>
            </a:r>
          </a:p>
        </p:txBody>
      </p:sp>
      <p:sp>
        <p:nvSpPr>
          <p:cNvPr id="5" name="Rechteck 4"/>
          <p:cNvSpPr/>
          <p:nvPr/>
        </p:nvSpPr>
        <p:spPr>
          <a:xfrm>
            <a:off x="793821" y="4365184"/>
            <a:ext cx="7378579" cy="72000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8827589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1D32B2-D1A8-4272-8B5C-967EAA53E7B3}" type="slidenum">
              <a:rPr lang="de-DE" smtClean="0"/>
              <a:pPr>
                <a:defRPr/>
              </a:pPr>
              <a:t>26</a:t>
            </a:fld>
            <a:endParaRPr lang="de-DE" dirty="0"/>
          </a:p>
        </p:txBody>
      </p:sp>
      <p:sp>
        <p:nvSpPr>
          <p:cNvPr id="14" name="Inhaltsplatzhalter 2"/>
          <p:cNvSpPr>
            <a:spLocks noGrp="1"/>
          </p:cNvSpPr>
          <p:nvPr>
            <p:ph idx="1"/>
          </p:nvPr>
        </p:nvSpPr>
        <p:spPr>
          <a:xfrm>
            <a:off x="914400" y="999538"/>
            <a:ext cx="7618040" cy="4085646"/>
          </a:xfrm>
        </p:spPr>
        <p:txBody>
          <a:bodyPr/>
          <a:lstStyle/>
          <a:p>
            <a:r>
              <a:rPr lang="de-AT" b="1" dirty="0" err="1">
                <a:solidFill>
                  <a:schemeClr val="accent1"/>
                </a:solidFill>
              </a:rPr>
              <a:t>Example</a:t>
            </a:r>
            <a:r>
              <a:rPr lang="de-AT" b="1" dirty="0">
                <a:solidFill>
                  <a:schemeClr val="accent1"/>
                </a:solidFill>
              </a:rPr>
              <a:t> 5</a:t>
            </a:r>
            <a:endParaRPr lang="de-AT" b="1" dirty="0" smtClean="0">
              <a:solidFill>
                <a:schemeClr val="accent1"/>
              </a:solidFill>
            </a:endParaRPr>
          </a:p>
          <a:p>
            <a:pPr>
              <a:spcBef>
                <a:spcPts val="1800"/>
              </a:spcBef>
              <a:tabLst>
                <a:tab pos="6454775" algn="r"/>
              </a:tabLst>
            </a:pPr>
            <a:r>
              <a:rPr lang="de-AT" b="1" dirty="0" smtClean="0"/>
              <a:t>Bank </a:t>
            </a:r>
            <a:r>
              <a:rPr lang="de-AT" b="1" dirty="0" err="1" smtClean="0"/>
              <a:t>loan</a:t>
            </a:r>
            <a:endParaRPr lang="de-AT" b="1" dirty="0" smtClean="0"/>
          </a:p>
          <a:p>
            <a:pPr>
              <a:spcBef>
                <a:spcPts val="600"/>
              </a:spcBef>
              <a:tabLst>
                <a:tab pos="6454775" algn="r"/>
              </a:tabLst>
            </a:pPr>
            <a:r>
              <a:rPr lang="de-AT" dirty="0" smtClean="0"/>
              <a:t>(</a:t>
            </a:r>
            <a:r>
              <a:rPr lang="en-GB" dirty="0"/>
              <a:t>available </a:t>
            </a:r>
            <a:r>
              <a:rPr lang="de-AT" dirty="0" err="1" smtClean="0"/>
              <a:t>for</a:t>
            </a:r>
            <a:r>
              <a:rPr lang="de-AT" dirty="0" smtClean="0"/>
              <a:t> </a:t>
            </a:r>
            <a:r>
              <a:rPr lang="de-AT" dirty="0"/>
              <a:t>all </a:t>
            </a:r>
            <a:r>
              <a:rPr lang="de-AT" dirty="0" err="1" smtClean="0"/>
              <a:t>market</a:t>
            </a:r>
            <a:r>
              <a:rPr lang="de-AT" dirty="0" smtClean="0"/>
              <a:t> </a:t>
            </a:r>
            <a:r>
              <a:rPr lang="de-AT" dirty="0" err="1" smtClean="0"/>
              <a:t>participants</a:t>
            </a:r>
            <a:r>
              <a:rPr lang="de-AT" dirty="0" smtClean="0"/>
              <a:t>:</a:t>
            </a:r>
            <a:br>
              <a:rPr lang="de-AT" dirty="0" smtClean="0"/>
            </a:br>
            <a:r>
              <a:rPr lang="de-AT" dirty="0" err="1" smtClean="0"/>
              <a:t>individuals</a:t>
            </a:r>
            <a:r>
              <a:rPr lang="de-AT" dirty="0" smtClean="0"/>
              <a:t>, </a:t>
            </a:r>
            <a:r>
              <a:rPr lang="de-AT" dirty="0" err="1" smtClean="0"/>
              <a:t>housholds</a:t>
            </a:r>
            <a:r>
              <a:rPr lang="de-AT" dirty="0" smtClean="0"/>
              <a:t>, </a:t>
            </a:r>
            <a:r>
              <a:rPr lang="de-AT" dirty="0" err="1" smtClean="0"/>
              <a:t>societies</a:t>
            </a:r>
            <a:r>
              <a:rPr lang="de-AT" dirty="0"/>
              <a:t>, </a:t>
            </a:r>
            <a:r>
              <a:rPr lang="de-AT" dirty="0" err="1"/>
              <a:t>m</a:t>
            </a:r>
            <a:r>
              <a:rPr lang="de-AT" dirty="0" err="1" smtClean="0"/>
              <a:t>unicipalities</a:t>
            </a:r>
            <a:r>
              <a:rPr lang="de-AT" dirty="0" smtClean="0"/>
              <a:t> …)  </a:t>
            </a:r>
            <a:endParaRPr lang="de-AT" b="1" dirty="0" smtClean="0"/>
          </a:p>
          <a:p>
            <a:pPr>
              <a:spcBef>
                <a:spcPts val="3000"/>
              </a:spcBef>
              <a:tabLst>
                <a:tab pos="6905625" algn="r"/>
              </a:tabLst>
            </a:pPr>
            <a:r>
              <a:rPr lang="de-AT" dirty="0"/>
              <a:t>Libor / </a:t>
            </a:r>
            <a:r>
              <a:rPr lang="de-AT" dirty="0" err="1" smtClean="0"/>
              <a:t>Euribor</a:t>
            </a:r>
            <a:r>
              <a:rPr lang="de-AT" dirty="0" smtClean="0"/>
              <a:t>	- 3 %</a:t>
            </a:r>
          </a:p>
          <a:p>
            <a:pPr>
              <a:spcBef>
                <a:spcPts val="0"/>
              </a:spcBef>
              <a:tabLst>
                <a:tab pos="6905625" algn="r"/>
              </a:tabLst>
            </a:pPr>
            <a:r>
              <a:rPr lang="de-AT" dirty="0" err="1" smtClean="0"/>
              <a:t>Risk</a:t>
            </a:r>
            <a:r>
              <a:rPr lang="de-AT" dirty="0" smtClean="0"/>
              <a:t> premium 	4 %</a:t>
            </a:r>
          </a:p>
          <a:p>
            <a:pPr>
              <a:spcBef>
                <a:spcPts val="0"/>
              </a:spcBef>
              <a:tabLst>
                <a:tab pos="6905625" algn="r"/>
              </a:tabLst>
            </a:pPr>
            <a:r>
              <a:rPr lang="de-AT" dirty="0"/>
              <a:t>Bank </a:t>
            </a:r>
            <a:r>
              <a:rPr lang="de-AT" dirty="0" err="1"/>
              <a:t>charges</a:t>
            </a:r>
            <a:r>
              <a:rPr lang="de-AT" dirty="0"/>
              <a:t> </a:t>
            </a:r>
            <a:r>
              <a:rPr lang="de-AT" dirty="0" smtClean="0"/>
              <a:t>	1 %</a:t>
            </a:r>
          </a:p>
          <a:p>
            <a:pPr>
              <a:spcBef>
                <a:spcPts val="3000"/>
              </a:spcBef>
              <a:tabLst>
                <a:tab pos="6905625" algn="r"/>
              </a:tabLst>
            </a:pPr>
            <a:r>
              <a:rPr lang="en-US" dirty="0"/>
              <a:t>Interest rate on bank loan </a:t>
            </a:r>
            <a:r>
              <a:rPr lang="de-AT" dirty="0" smtClean="0"/>
              <a:t>=  	 … %</a:t>
            </a:r>
          </a:p>
          <a:p>
            <a:endParaRPr lang="de-AT" dirty="0"/>
          </a:p>
        </p:txBody>
      </p:sp>
      <p:sp>
        <p:nvSpPr>
          <p:cNvPr id="15" name="Rechteck 14"/>
          <p:cNvSpPr/>
          <p:nvPr/>
        </p:nvSpPr>
        <p:spPr>
          <a:xfrm>
            <a:off x="798150" y="4941168"/>
            <a:ext cx="7446258" cy="7200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84131690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80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AT"/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AT"/>
          </a:p>
        </p:txBody>
      </p:sp>
      <p:sp>
        <p:nvSpPr>
          <p:cNvPr id="54" name="Foliennummernplatzhalter 5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1D32B2-D1A8-4272-8B5C-967EAA53E7B3}" type="slidenum">
              <a:rPr lang="de-DE" smtClean="0"/>
              <a:pPr>
                <a:defRPr/>
              </a:pPr>
              <a:t>27</a:t>
            </a:fld>
            <a:endParaRPr lang="de-DE" dirty="0"/>
          </a:p>
        </p:txBody>
      </p:sp>
      <p:grpSp>
        <p:nvGrpSpPr>
          <p:cNvPr id="2" name="Gruppieren 1"/>
          <p:cNvGrpSpPr/>
          <p:nvPr/>
        </p:nvGrpSpPr>
        <p:grpSpPr>
          <a:xfrm>
            <a:off x="785786" y="785794"/>
            <a:ext cx="7566644" cy="4155374"/>
            <a:chOff x="785786" y="785794"/>
            <a:chExt cx="7566644" cy="4155374"/>
          </a:xfrm>
        </p:grpSpPr>
        <p:sp>
          <p:nvSpPr>
            <p:cNvPr id="3" name="Rechteck 2"/>
            <p:cNvSpPr/>
            <p:nvPr/>
          </p:nvSpPr>
          <p:spPr>
            <a:xfrm>
              <a:off x="785786" y="785794"/>
              <a:ext cx="7566644" cy="415537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grpSp>
          <p:nvGrpSpPr>
            <p:cNvPr id="5" name="Group 6"/>
            <p:cNvGrpSpPr>
              <a:grpSpLocks/>
            </p:cNvGrpSpPr>
            <p:nvPr/>
          </p:nvGrpSpPr>
          <p:grpSpPr bwMode="auto">
            <a:xfrm>
              <a:off x="6084168" y="3662561"/>
              <a:ext cx="1836000" cy="918567"/>
              <a:chOff x="5448" y="4911"/>
              <a:chExt cx="1568" cy="825"/>
            </a:xfrm>
          </p:grpSpPr>
          <p:grpSp>
            <p:nvGrpSpPr>
              <p:cNvPr id="7" name="Group 7"/>
              <p:cNvGrpSpPr>
                <a:grpSpLocks/>
              </p:cNvGrpSpPr>
              <p:nvPr/>
            </p:nvGrpSpPr>
            <p:grpSpPr bwMode="auto">
              <a:xfrm>
                <a:off x="5448" y="4911"/>
                <a:ext cx="1568" cy="825"/>
                <a:chOff x="2439" y="1743"/>
                <a:chExt cx="2268" cy="1417"/>
              </a:xfrm>
            </p:grpSpPr>
            <p:sp>
              <p:nvSpPr>
                <p:cNvPr id="45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3006" y="2310"/>
                  <a:ext cx="1701" cy="850"/>
                </a:xfrm>
                <a:prstGeom prst="rect">
                  <a:avLst/>
                </a:prstGeom>
                <a:solidFill>
                  <a:srgbClr val="F2F2F2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de-AT" sz="11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endParaRPr>
                </a:p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de-DE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endParaRPr>
                </a:p>
              </p:txBody>
            </p:sp>
            <p:sp>
              <p:nvSpPr>
                <p:cNvPr id="46" name="Rectangle 9"/>
                <p:cNvSpPr>
                  <a:spLocks noChangeArrowheads="1"/>
                </p:cNvSpPr>
                <p:nvPr/>
              </p:nvSpPr>
              <p:spPr bwMode="auto">
                <a:xfrm>
                  <a:off x="2439" y="1743"/>
                  <a:ext cx="567" cy="1417"/>
                </a:xfrm>
                <a:prstGeom prst="rect">
                  <a:avLst/>
                </a:prstGeom>
                <a:solidFill>
                  <a:srgbClr val="F2F2F2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AT"/>
                </a:p>
              </p:txBody>
            </p:sp>
            <p:sp>
              <p:nvSpPr>
                <p:cNvPr id="47" name="Rectangle 10"/>
                <p:cNvSpPr>
                  <a:spLocks noChangeArrowheads="1"/>
                </p:cNvSpPr>
                <p:nvPr/>
              </p:nvSpPr>
              <p:spPr bwMode="auto">
                <a:xfrm>
                  <a:off x="2439" y="2026"/>
                  <a:ext cx="283" cy="283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AT"/>
                </a:p>
              </p:txBody>
            </p:sp>
            <p:sp>
              <p:nvSpPr>
                <p:cNvPr id="48" name="AutoShape 11"/>
                <p:cNvSpPr>
                  <a:spLocks noChangeArrowheads="1"/>
                </p:cNvSpPr>
                <p:nvPr/>
              </p:nvSpPr>
              <p:spPr bwMode="auto">
                <a:xfrm flipH="1">
                  <a:off x="3006" y="2026"/>
                  <a:ext cx="567" cy="283"/>
                </a:xfrm>
                <a:prstGeom prst="rtTriangle">
                  <a:avLst/>
                </a:prstGeom>
                <a:solidFill>
                  <a:srgbClr val="D8D8D8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AT"/>
                </a:p>
              </p:txBody>
            </p:sp>
            <p:sp>
              <p:nvSpPr>
                <p:cNvPr id="49" name="AutoShape 12"/>
                <p:cNvSpPr>
                  <a:spLocks noChangeArrowheads="1"/>
                </p:cNvSpPr>
                <p:nvPr/>
              </p:nvSpPr>
              <p:spPr bwMode="auto">
                <a:xfrm flipH="1">
                  <a:off x="3573" y="2026"/>
                  <a:ext cx="567" cy="283"/>
                </a:xfrm>
                <a:prstGeom prst="rtTriangle">
                  <a:avLst/>
                </a:prstGeom>
                <a:solidFill>
                  <a:srgbClr val="D8D8D8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AT"/>
                </a:p>
              </p:txBody>
            </p:sp>
            <p:sp>
              <p:nvSpPr>
                <p:cNvPr id="50" name="AutoShape 13"/>
                <p:cNvSpPr>
                  <a:spLocks noChangeArrowheads="1"/>
                </p:cNvSpPr>
                <p:nvPr/>
              </p:nvSpPr>
              <p:spPr bwMode="auto">
                <a:xfrm flipH="1">
                  <a:off x="4140" y="2027"/>
                  <a:ext cx="567" cy="283"/>
                </a:xfrm>
                <a:prstGeom prst="rtTriangle">
                  <a:avLst/>
                </a:prstGeom>
                <a:solidFill>
                  <a:srgbClr val="D8D8D8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AT"/>
                </a:p>
              </p:txBody>
            </p:sp>
          </p:grpSp>
          <p:sp>
            <p:nvSpPr>
              <p:cNvPr id="44" name="Text Box 14"/>
              <p:cNvSpPr txBox="1">
                <a:spLocks noChangeArrowheads="1"/>
              </p:cNvSpPr>
              <p:nvPr/>
            </p:nvSpPr>
            <p:spPr bwMode="auto">
              <a:xfrm>
                <a:off x="5471" y="5299"/>
                <a:ext cx="1521" cy="369"/>
              </a:xfrm>
              <a:prstGeom prst="rect">
                <a:avLst/>
              </a:prstGeom>
              <a:solidFill>
                <a:srgbClr val="F2F2F2"/>
              </a:solidFill>
              <a:ln w="9525">
                <a:solidFill>
                  <a:srgbClr val="F2F2F2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de-AT" sz="2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</a:rPr>
                  <a:t>Company</a:t>
                </a:r>
                <a:endParaRPr kumimoji="0" lang="de-DE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  <p:sp>
          <p:nvSpPr>
            <p:cNvPr id="14" name="Text Box 17"/>
            <p:cNvSpPr txBox="1">
              <a:spLocks noChangeArrowheads="1"/>
            </p:cNvSpPr>
            <p:nvPr/>
          </p:nvSpPr>
          <p:spPr bwMode="auto">
            <a:xfrm>
              <a:off x="3481298" y="3356992"/>
              <a:ext cx="2314836" cy="4680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8DB3E2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e-AT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Equity (1%)</a:t>
              </a:r>
              <a:endParaRPr kumimoji="0" lang="de-DE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5" name="Text Box 18"/>
            <p:cNvSpPr txBox="1">
              <a:spLocks noChangeArrowheads="1"/>
            </p:cNvSpPr>
            <p:nvPr/>
          </p:nvSpPr>
          <p:spPr bwMode="auto">
            <a:xfrm>
              <a:off x="1096300" y="1157314"/>
              <a:ext cx="2016000" cy="8280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8DB3E2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algn="ctr"/>
              <a:r>
                <a:rPr lang="de-AT" sz="2400" dirty="0" smtClean="0">
                  <a:latin typeface="Calibri" pitchFamily="34" charset="0"/>
                </a:rPr>
                <a:t>Bank </a:t>
              </a:r>
              <a:r>
                <a:rPr lang="de-AT" sz="2400" dirty="0" err="1" smtClean="0">
                  <a:latin typeface="Calibri" pitchFamily="34" charset="0"/>
                </a:rPr>
                <a:t>account</a:t>
              </a:r>
              <a:r>
                <a:rPr lang="de-AT" sz="2400" dirty="0">
                  <a:latin typeface="Calibri" pitchFamily="34" charset="0"/>
                </a:rPr>
                <a:t/>
              </a:r>
              <a:br>
                <a:rPr lang="de-AT" sz="2400" dirty="0">
                  <a:latin typeface="Calibri" pitchFamily="34" charset="0"/>
                </a:rPr>
              </a:br>
              <a:r>
                <a:rPr kumimoji="0" lang="de-AT" sz="2400" b="0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(-3%)</a:t>
              </a:r>
              <a:endParaRPr kumimoji="0" lang="de-AT" sz="2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endParaRPr>
            </a:p>
          </p:txBody>
        </p:sp>
        <p:sp>
          <p:nvSpPr>
            <p:cNvPr id="16" name="Text Box 19"/>
            <p:cNvSpPr txBox="1">
              <a:spLocks noChangeArrowheads="1"/>
            </p:cNvSpPr>
            <p:nvPr/>
          </p:nvSpPr>
          <p:spPr bwMode="auto">
            <a:xfrm>
              <a:off x="6084168" y="1484784"/>
              <a:ext cx="1836000" cy="8280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8DB3E2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e-AT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Bank </a:t>
              </a:r>
              <a:r>
                <a:rPr kumimoji="0" lang="de-AT" sz="2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loan</a:t>
              </a:r>
              <a:endParaRPr kumimoji="0" lang="de-AT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endParaRPr>
            </a:p>
            <a:p>
              <a:pPr lvl="0" algn="ctr"/>
              <a:r>
                <a:rPr kumimoji="0" lang="de-AT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(</a:t>
              </a:r>
              <a:r>
                <a:rPr lang="de-AT" sz="2400" dirty="0">
                  <a:latin typeface="Calibri" pitchFamily="34" charset="0"/>
                </a:rPr>
                <a:t>2</a:t>
              </a:r>
              <a:r>
                <a:rPr kumimoji="0" lang="de-AT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%)</a:t>
              </a:r>
              <a:endParaRPr kumimoji="0" lang="de-AT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17" name="AutoShape 22"/>
            <p:cNvSpPr>
              <a:spLocks noChangeArrowheads="1"/>
            </p:cNvSpPr>
            <p:nvPr/>
          </p:nvSpPr>
          <p:spPr bwMode="auto">
            <a:xfrm>
              <a:off x="1096300" y="4077128"/>
              <a:ext cx="2016000" cy="504000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95000"/>
              </a:schemeClr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algn="ctr"/>
              <a:r>
                <a:rPr lang="en-US" sz="2400" dirty="0" smtClean="0">
                  <a:latin typeface="+mn-lt"/>
                </a:rPr>
                <a:t>Large investor</a:t>
              </a:r>
              <a:endParaRPr kumimoji="0" lang="de-DE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grpSp>
          <p:nvGrpSpPr>
            <p:cNvPr id="8" name="Group 1"/>
            <p:cNvGrpSpPr>
              <a:grpSpLocks/>
            </p:cNvGrpSpPr>
            <p:nvPr/>
          </p:nvGrpSpPr>
          <p:grpSpPr bwMode="auto">
            <a:xfrm>
              <a:off x="1354821" y="2214554"/>
              <a:ext cx="660303" cy="1581391"/>
              <a:chOff x="1439" y="1439"/>
              <a:chExt cx="2177" cy="5216"/>
            </a:xfrm>
          </p:grpSpPr>
          <p:sp>
            <p:nvSpPr>
              <p:cNvPr id="9" name="AutoShape 10"/>
              <p:cNvSpPr>
                <a:spLocks noChangeArrowheads="1"/>
              </p:cNvSpPr>
              <p:nvPr/>
            </p:nvSpPr>
            <p:spPr bwMode="auto">
              <a:xfrm>
                <a:off x="2492" y="1439"/>
                <a:ext cx="680" cy="850"/>
              </a:xfrm>
              <a:prstGeom prst="roundRect">
                <a:avLst>
                  <a:gd name="adj" fmla="val 47204"/>
                </a:avLst>
              </a:prstGeom>
              <a:solidFill>
                <a:srgbClr val="FDE9D9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AT"/>
              </a:p>
            </p:txBody>
          </p:sp>
          <p:sp>
            <p:nvSpPr>
              <p:cNvPr id="11" name="AutoShape 9"/>
              <p:cNvSpPr>
                <a:spLocks noChangeArrowheads="1"/>
              </p:cNvSpPr>
              <p:nvPr/>
            </p:nvSpPr>
            <p:spPr bwMode="auto">
              <a:xfrm>
                <a:off x="2029" y="2449"/>
                <a:ext cx="1587" cy="2506"/>
              </a:xfrm>
              <a:prstGeom prst="roundRect">
                <a:avLst>
                  <a:gd name="adj" fmla="val 30583"/>
                </a:avLst>
              </a:prstGeom>
              <a:solidFill>
                <a:srgbClr val="C6D9F1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AT"/>
              </a:p>
            </p:txBody>
          </p:sp>
          <p:sp>
            <p:nvSpPr>
              <p:cNvPr id="12" name="AutoShape 8"/>
              <p:cNvSpPr>
                <a:spLocks noChangeArrowheads="1"/>
              </p:cNvSpPr>
              <p:nvPr/>
            </p:nvSpPr>
            <p:spPr bwMode="auto">
              <a:xfrm>
                <a:off x="2329" y="4387"/>
                <a:ext cx="1020" cy="2268"/>
              </a:xfrm>
              <a:prstGeom prst="roundRect">
                <a:avLst>
                  <a:gd name="adj" fmla="val 1134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AT"/>
              </a:p>
            </p:txBody>
          </p:sp>
          <p:sp>
            <p:nvSpPr>
              <p:cNvPr id="13" name="AutoShape 7"/>
              <p:cNvSpPr>
                <a:spLocks noChangeShapeType="1"/>
              </p:cNvSpPr>
              <p:nvPr/>
            </p:nvSpPr>
            <p:spPr bwMode="auto">
              <a:xfrm>
                <a:off x="2330" y="3038"/>
                <a:ext cx="0" cy="2068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AT"/>
              </a:p>
            </p:txBody>
          </p:sp>
          <p:sp>
            <p:nvSpPr>
              <p:cNvPr id="18" name="AutoShape 6"/>
              <p:cNvSpPr>
                <a:spLocks noChangeShapeType="1"/>
              </p:cNvSpPr>
              <p:nvPr/>
            </p:nvSpPr>
            <p:spPr bwMode="auto">
              <a:xfrm>
                <a:off x="2856" y="4954"/>
                <a:ext cx="0" cy="170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AT"/>
              </a:p>
            </p:txBody>
          </p:sp>
          <p:sp>
            <p:nvSpPr>
              <p:cNvPr id="19" name="AutoShape 5"/>
              <p:cNvSpPr>
                <a:spLocks noChangeShapeType="1"/>
              </p:cNvSpPr>
              <p:nvPr/>
            </p:nvSpPr>
            <p:spPr bwMode="auto">
              <a:xfrm>
                <a:off x="3349" y="3038"/>
                <a:ext cx="1" cy="2068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AT"/>
              </a:p>
            </p:txBody>
          </p:sp>
          <p:grpSp>
            <p:nvGrpSpPr>
              <p:cNvPr id="10" name="Group 2"/>
              <p:cNvGrpSpPr>
                <a:grpSpLocks/>
              </p:cNvGrpSpPr>
              <p:nvPr/>
            </p:nvGrpSpPr>
            <p:grpSpPr bwMode="auto">
              <a:xfrm>
                <a:off x="1439" y="4390"/>
                <a:ext cx="1417" cy="850"/>
                <a:chOff x="5998" y="5128"/>
                <a:chExt cx="1417" cy="850"/>
              </a:xfrm>
            </p:grpSpPr>
            <p:sp>
              <p:nvSpPr>
                <p:cNvPr id="33" name="Rectangle 4"/>
                <p:cNvSpPr>
                  <a:spLocks noChangeArrowheads="1"/>
                </p:cNvSpPr>
                <p:nvPr/>
              </p:nvSpPr>
              <p:spPr bwMode="auto">
                <a:xfrm>
                  <a:off x="5998" y="5128"/>
                  <a:ext cx="1417" cy="850"/>
                </a:xfrm>
                <a:prstGeom prst="rect">
                  <a:avLst/>
                </a:prstGeom>
                <a:solidFill>
                  <a:srgbClr val="EEECE1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AT"/>
                </a:p>
              </p:txBody>
            </p:sp>
            <p:sp>
              <p:nvSpPr>
                <p:cNvPr id="34" name="Rectangle 3"/>
                <p:cNvSpPr>
                  <a:spLocks noChangeArrowheads="1"/>
                </p:cNvSpPr>
                <p:nvPr/>
              </p:nvSpPr>
              <p:spPr bwMode="auto">
                <a:xfrm>
                  <a:off x="5998" y="5132"/>
                  <a:ext cx="1417" cy="567"/>
                </a:xfrm>
                <a:prstGeom prst="rect">
                  <a:avLst/>
                </a:prstGeom>
                <a:solidFill>
                  <a:srgbClr val="DDD8C2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AT"/>
                </a:p>
              </p:txBody>
            </p:sp>
          </p:grpSp>
        </p:grpSp>
        <p:grpSp>
          <p:nvGrpSpPr>
            <p:cNvPr id="20" name="Gruppieren 59"/>
            <p:cNvGrpSpPr/>
            <p:nvPr/>
          </p:nvGrpSpPr>
          <p:grpSpPr>
            <a:xfrm>
              <a:off x="3481298" y="1700808"/>
              <a:ext cx="2308642" cy="1349420"/>
              <a:chOff x="3456243" y="1416093"/>
              <a:chExt cx="2279277" cy="1219187"/>
            </a:xfrm>
          </p:grpSpPr>
          <p:grpSp>
            <p:nvGrpSpPr>
              <p:cNvPr id="21" name="Group 38"/>
              <p:cNvGrpSpPr>
                <a:grpSpLocks/>
              </p:cNvGrpSpPr>
              <p:nvPr/>
            </p:nvGrpSpPr>
            <p:grpSpPr bwMode="auto">
              <a:xfrm>
                <a:off x="3631058" y="1416093"/>
                <a:ext cx="1926306" cy="761574"/>
                <a:chOff x="2947" y="3296"/>
                <a:chExt cx="1715" cy="676"/>
              </a:xfrm>
            </p:grpSpPr>
            <p:sp>
              <p:nvSpPr>
                <p:cNvPr id="26" name="Rectangle 39"/>
                <p:cNvSpPr>
                  <a:spLocks noChangeArrowheads="1"/>
                </p:cNvSpPr>
                <p:nvPr/>
              </p:nvSpPr>
              <p:spPr bwMode="auto">
                <a:xfrm>
                  <a:off x="2947" y="3465"/>
                  <a:ext cx="1715" cy="169"/>
                </a:xfrm>
                <a:prstGeom prst="rect">
                  <a:avLst/>
                </a:prstGeom>
                <a:solidFill>
                  <a:srgbClr val="F2F2F2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AT"/>
                </a:p>
              </p:txBody>
            </p:sp>
            <p:sp>
              <p:nvSpPr>
                <p:cNvPr id="27" name="Rectangle 40"/>
                <p:cNvSpPr>
                  <a:spLocks noChangeArrowheads="1"/>
                </p:cNvSpPr>
                <p:nvPr/>
              </p:nvSpPr>
              <p:spPr bwMode="auto">
                <a:xfrm>
                  <a:off x="3103" y="3634"/>
                  <a:ext cx="156" cy="338"/>
                </a:xfrm>
                <a:prstGeom prst="rect">
                  <a:avLst/>
                </a:prstGeom>
                <a:solidFill>
                  <a:srgbClr val="F2F2F2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AT"/>
                </a:p>
              </p:txBody>
            </p:sp>
            <p:sp>
              <p:nvSpPr>
                <p:cNvPr id="28" name="Rectangle 41"/>
                <p:cNvSpPr>
                  <a:spLocks noChangeArrowheads="1"/>
                </p:cNvSpPr>
                <p:nvPr/>
              </p:nvSpPr>
              <p:spPr bwMode="auto">
                <a:xfrm>
                  <a:off x="3415" y="3634"/>
                  <a:ext cx="155" cy="338"/>
                </a:xfrm>
                <a:prstGeom prst="rect">
                  <a:avLst/>
                </a:prstGeom>
                <a:solidFill>
                  <a:srgbClr val="F2F2F2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AT"/>
                </a:p>
              </p:txBody>
            </p:sp>
            <p:sp>
              <p:nvSpPr>
                <p:cNvPr id="29" name="Rectangle 42"/>
                <p:cNvSpPr>
                  <a:spLocks noChangeArrowheads="1"/>
                </p:cNvSpPr>
                <p:nvPr/>
              </p:nvSpPr>
              <p:spPr bwMode="auto">
                <a:xfrm>
                  <a:off x="4037" y="3634"/>
                  <a:ext cx="156" cy="338"/>
                </a:xfrm>
                <a:prstGeom prst="rect">
                  <a:avLst/>
                </a:prstGeom>
                <a:solidFill>
                  <a:srgbClr val="F2F2F2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AT"/>
                </a:p>
              </p:txBody>
            </p:sp>
            <p:sp>
              <p:nvSpPr>
                <p:cNvPr id="30" name="Rectangle 43"/>
                <p:cNvSpPr>
                  <a:spLocks noChangeArrowheads="1"/>
                </p:cNvSpPr>
                <p:nvPr/>
              </p:nvSpPr>
              <p:spPr bwMode="auto">
                <a:xfrm>
                  <a:off x="3726" y="3634"/>
                  <a:ext cx="155" cy="338"/>
                </a:xfrm>
                <a:prstGeom prst="rect">
                  <a:avLst/>
                </a:prstGeom>
                <a:solidFill>
                  <a:srgbClr val="F2F2F2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AT"/>
                </a:p>
              </p:txBody>
            </p:sp>
            <p:sp>
              <p:nvSpPr>
                <p:cNvPr id="31" name="Rectangle 44"/>
                <p:cNvSpPr>
                  <a:spLocks noChangeArrowheads="1"/>
                </p:cNvSpPr>
                <p:nvPr/>
              </p:nvSpPr>
              <p:spPr bwMode="auto">
                <a:xfrm>
                  <a:off x="4349" y="3634"/>
                  <a:ext cx="155" cy="338"/>
                </a:xfrm>
                <a:prstGeom prst="rect">
                  <a:avLst/>
                </a:prstGeom>
                <a:solidFill>
                  <a:srgbClr val="F2F2F2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AT"/>
                </a:p>
              </p:txBody>
            </p:sp>
            <p:sp>
              <p:nvSpPr>
                <p:cNvPr id="32" name="AutoShape 45"/>
                <p:cNvSpPr>
                  <a:spLocks noChangeArrowheads="1"/>
                </p:cNvSpPr>
                <p:nvPr/>
              </p:nvSpPr>
              <p:spPr bwMode="auto">
                <a:xfrm>
                  <a:off x="3103" y="3296"/>
                  <a:ext cx="1403" cy="169"/>
                </a:xfrm>
                <a:prstGeom prst="triangle">
                  <a:avLst>
                    <a:gd name="adj" fmla="val 50000"/>
                  </a:avLst>
                </a:prstGeom>
                <a:solidFill>
                  <a:srgbClr val="D8D8D8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AT"/>
                </a:p>
              </p:txBody>
            </p:sp>
          </p:grpSp>
          <p:sp>
            <p:nvSpPr>
              <p:cNvPr id="24" name="Rectangle 46"/>
              <p:cNvSpPr>
                <a:spLocks noChangeArrowheads="1"/>
              </p:cNvSpPr>
              <p:nvPr/>
            </p:nvSpPr>
            <p:spPr bwMode="auto">
              <a:xfrm>
                <a:off x="3456243" y="2353587"/>
                <a:ext cx="2279277" cy="281693"/>
              </a:xfrm>
              <a:prstGeom prst="rect">
                <a:avLst/>
              </a:prstGeom>
              <a:solidFill>
                <a:srgbClr val="F2F2F2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AT"/>
              </a:p>
            </p:txBody>
          </p:sp>
          <p:sp>
            <p:nvSpPr>
              <p:cNvPr id="22" name="Rectangle 37"/>
              <p:cNvSpPr>
                <a:spLocks noChangeArrowheads="1"/>
              </p:cNvSpPr>
              <p:nvPr/>
            </p:nvSpPr>
            <p:spPr bwMode="auto">
              <a:xfrm>
                <a:off x="3631058" y="2164306"/>
                <a:ext cx="1926306" cy="189280"/>
              </a:xfrm>
              <a:prstGeom prst="rect">
                <a:avLst/>
              </a:prstGeom>
              <a:solidFill>
                <a:srgbClr val="F2F2F2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AT"/>
              </a:p>
            </p:txBody>
          </p:sp>
          <p:sp>
            <p:nvSpPr>
              <p:cNvPr id="25" name="Text Box 47"/>
              <p:cNvSpPr txBox="1">
                <a:spLocks noChangeArrowheads="1"/>
              </p:cNvSpPr>
              <p:nvPr/>
            </p:nvSpPr>
            <p:spPr bwMode="auto">
              <a:xfrm>
                <a:off x="3981802" y="2196795"/>
                <a:ext cx="1272698" cy="390308"/>
              </a:xfrm>
              <a:prstGeom prst="rect">
                <a:avLst/>
              </a:prstGeom>
              <a:solidFill>
                <a:srgbClr val="F2F2F2"/>
              </a:solidFill>
              <a:ln w="9525">
                <a:solidFill>
                  <a:srgbClr val="F2F2F2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de-AT" sz="24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</a:rPr>
                  <a:t>Bank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  <p:sp>
          <p:nvSpPr>
            <p:cNvPr id="51" name="AutoShape 77"/>
            <p:cNvSpPr>
              <a:spLocks noChangeArrowheads="1"/>
            </p:cNvSpPr>
            <p:nvPr/>
          </p:nvSpPr>
          <p:spPr bwMode="auto">
            <a:xfrm rot="16200000" flipH="1">
              <a:off x="4467037" y="3174447"/>
              <a:ext cx="343362" cy="2314836"/>
            </a:xfrm>
            <a:prstGeom prst="downArrow">
              <a:avLst>
                <a:gd name="adj1" fmla="val 49583"/>
                <a:gd name="adj2" fmla="val 8459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AT"/>
            </a:p>
          </p:txBody>
        </p:sp>
        <p:sp>
          <p:nvSpPr>
            <p:cNvPr id="52" name="Nach oben gebogener Pfeil 51"/>
            <p:cNvSpPr/>
            <p:nvPr/>
          </p:nvSpPr>
          <p:spPr>
            <a:xfrm rot="16200000" flipV="1">
              <a:off x="2213714" y="2726899"/>
              <a:ext cx="1042543" cy="793707"/>
            </a:xfrm>
            <a:prstGeom prst="bentUpArrow">
              <a:avLst>
                <a:gd name="adj1" fmla="val 20366"/>
                <a:gd name="adj2" fmla="val 24297"/>
                <a:gd name="adj3" fmla="val 33015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56" name="Nach oben gebogener Pfeil 55"/>
            <p:cNvSpPr/>
            <p:nvPr/>
          </p:nvSpPr>
          <p:spPr>
            <a:xfrm flipV="1">
              <a:off x="6081894" y="2703590"/>
              <a:ext cx="1042543" cy="725410"/>
            </a:xfrm>
            <a:prstGeom prst="bentUpArrow">
              <a:avLst>
                <a:gd name="adj1" fmla="val 20366"/>
                <a:gd name="adj2" fmla="val 24297"/>
                <a:gd name="adj3" fmla="val 33015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sp>
        <p:nvSpPr>
          <p:cNvPr id="53" name="Textfeld 52"/>
          <p:cNvSpPr txBox="1"/>
          <p:nvPr/>
        </p:nvSpPr>
        <p:spPr>
          <a:xfrm>
            <a:off x="785786" y="5157192"/>
            <a:ext cx="792007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1979613" algn="l"/>
              </a:tabLst>
            </a:pPr>
            <a:r>
              <a:rPr lang="de-DE" sz="2600" b="1" dirty="0" err="1">
                <a:latin typeface="+mn-lt"/>
                <a:cs typeface="Times New Roman" pitchFamily="18" charset="0"/>
              </a:rPr>
              <a:t>Figure</a:t>
            </a:r>
            <a:r>
              <a:rPr lang="de-DE" sz="2600" b="1" dirty="0">
                <a:latin typeface="+mn-lt"/>
                <a:cs typeface="Times New Roman" pitchFamily="18" charset="0"/>
              </a:rPr>
              <a:t> 3</a:t>
            </a:r>
            <a:r>
              <a:rPr lang="de-DE" sz="2600" b="1" dirty="0" smtClean="0">
                <a:latin typeface="+mn-lt"/>
                <a:cs typeface="Times New Roman" pitchFamily="18" charset="0"/>
              </a:rPr>
              <a:t>: </a:t>
            </a:r>
            <a:r>
              <a:rPr lang="de-AT" sz="2600" dirty="0">
                <a:latin typeface="+mn-lt"/>
              </a:rPr>
              <a:t>C</a:t>
            </a:r>
            <a:r>
              <a:rPr lang="de-AT" sz="2600" dirty="0" smtClean="0">
                <a:latin typeface="+mn-lt"/>
              </a:rPr>
              <a:t>orporate </a:t>
            </a:r>
            <a:r>
              <a:rPr lang="de-AT" sz="2600" dirty="0" err="1" smtClean="0">
                <a:latin typeface="+mn-lt"/>
              </a:rPr>
              <a:t>finance</a:t>
            </a:r>
            <a:r>
              <a:rPr lang="de-AT" sz="2600" dirty="0" smtClean="0">
                <a:latin typeface="+mn-lt"/>
              </a:rPr>
              <a:t> </a:t>
            </a:r>
            <a:r>
              <a:rPr lang="de-DE" sz="2600" dirty="0" smtClean="0">
                <a:latin typeface="+mn-lt"/>
                <a:cs typeface="Times New Roman" pitchFamily="18" charset="0"/>
              </a:rPr>
              <a:t>(</a:t>
            </a:r>
            <a:r>
              <a:rPr lang="en-US" sz="2600" dirty="0" smtClean="0">
                <a:latin typeface="+mn-lt"/>
              </a:rPr>
              <a:t>negative </a:t>
            </a:r>
            <a:r>
              <a:rPr lang="en-US" sz="2600" dirty="0">
                <a:latin typeface="+mn-lt"/>
              </a:rPr>
              <a:t>interest rate policy</a:t>
            </a:r>
            <a:r>
              <a:rPr lang="de-DE" sz="2600" dirty="0" smtClean="0">
                <a:latin typeface="+mn-lt"/>
                <a:cs typeface="Times New Roman" pitchFamily="18" charset="0"/>
              </a:rPr>
              <a:t>)</a:t>
            </a:r>
            <a:endParaRPr lang="de-DE" sz="2600" dirty="0">
              <a:latin typeface="+mn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738675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nhaltsplatzhalter 2"/>
          <p:cNvSpPr txBox="1">
            <a:spLocks/>
          </p:cNvSpPr>
          <p:nvPr/>
        </p:nvSpPr>
        <p:spPr>
          <a:xfrm>
            <a:off x="914400" y="980727"/>
            <a:ext cx="7791464" cy="5162917"/>
          </a:xfrm>
          <a:prstGeom prst="rect">
            <a:avLst/>
          </a:prstGeom>
        </p:spPr>
        <p:txBody>
          <a:bodyPr/>
          <a:lstStyle>
            <a:lvl1pPr marL="0" indent="0">
              <a:buNone/>
              <a:tabLst/>
              <a:defRPr sz="2800"/>
            </a:lvl1pPr>
            <a:lvl2pPr marL="723900" indent="-368300">
              <a:buNone/>
              <a:defRPr sz="2400"/>
            </a:lvl2pPr>
          </a:lstStyle>
          <a:p>
            <a:pPr>
              <a:spcBef>
                <a:spcPts val="4200"/>
              </a:spcBef>
            </a:pPr>
            <a:r>
              <a:rPr lang="de-DE" b="1" dirty="0" err="1" smtClean="0">
                <a:solidFill>
                  <a:schemeClr val="accent1"/>
                </a:solidFill>
                <a:latin typeface="+mn-lt"/>
                <a:cs typeface="Times New Roman" pitchFamily="18" charset="0"/>
              </a:rPr>
              <a:t>Two</a:t>
            </a:r>
            <a:r>
              <a:rPr lang="de-DE" b="1" dirty="0" smtClean="0">
                <a:solidFill>
                  <a:schemeClr val="accent1"/>
                </a:solidFill>
                <a:latin typeface="+mn-lt"/>
                <a:cs typeface="Times New Roman" pitchFamily="18" charset="0"/>
              </a:rPr>
              <a:t>-agent </a:t>
            </a:r>
            <a:r>
              <a:rPr lang="de-DE" b="1" dirty="0" err="1" smtClean="0">
                <a:solidFill>
                  <a:schemeClr val="accent1"/>
                </a:solidFill>
                <a:latin typeface="+mn-lt"/>
                <a:cs typeface="Times New Roman" pitchFamily="18" charset="0"/>
              </a:rPr>
              <a:t>economy</a:t>
            </a:r>
            <a:endParaRPr lang="de-DE" b="1" dirty="0" smtClean="0">
              <a:solidFill>
                <a:schemeClr val="accent1"/>
              </a:solidFill>
              <a:latin typeface="+mn-lt"/>
              <a:cs typeface="Times New Roman" pitchFamily="18" charset="0"/>
            </a:endParaRPr>
          </a:p>
          <a:p>
            <a:pPr>
              <a:spcBef>
                <a:spcPts val="3000"/>
              </a:spcBef>
            </a:pPr>
            <a:r>
              <a:rPr lang="de-DE" b="1" dirty="0" smtClean="0">
                <a:latin typeface="+mn-lt"/>
              </a:rPr>
              <a:t>Positive </a:t>
            </a:r>
            <a:r>
              <a:rPr lang="de-DE" b="1" dirty="0" err="1" smtClean="0">
                <a:latin typeface="+mn-lt"/>
              </a:rPr>
              <a:t>interest</a:t>
            </a:r>
            <a:r>
              <a:rPr lang="de-DE" b="1" dirty="0" smtClean="0">
                <a:latin typeface="+mn-lt"/>
              </a:rPr>
              <a:t> rate </a:t>
            </a:r>
            <a:r>
              <a:rPr lang="de-DE" b="1" dirty="0" err="1" smtClean="0">
                <a:latin typeface="+mn-lt"/>
              </a:rPr>
              <a:t>for</a:t>
            </a:r>
            <a:r>
              <a:rPr lang="de-DE" b="1" dirty="0" smtClean="0">
                <a:latin typeface="+mn-lt"/>
              </a:rPr>
              <a:t> </a:t>
            </a:r>
            <a:r>
              <a:rPr lang="de-DE" b="1" dirty="0" err="1" smtClean="0">
                <a:latin typeface="+mn-lt"/>
              </a:rPr>
              <a:t>small</a:t>
            </a:r>
            <a:r>
              <a:rPr lang="de-DE" b="1" dirty="0" smtClean="0">
                <a:latin typeface="+mn-lt"/>
              </a:rPr>
              <a:t> </a:t>
            </a:r>
            <a:r>
              <a:rPr lang="de-DE" b="1" dirty="0" err="1" smtClean="0">
                <a:latin typeface="+mn-lt"/>
              </a:rPr>
              <a:t>savers</a:t>
            </a:r>
            <a:endParaRPr lang="de-DE" b="1" dirty="0" smtClean="0">
              <a:latin typeface="+mn-lt"/>
            </a:endParaRPr>
          </a:p>
          <a:p>
            <a:pPr>
              <a:spcBef>
                <a:spcPts val="600"/>
              </a:spcBef>
            </a:pPr>
            <a:r>
              <a:rPr lang="de-DE" dirty="0" smtClean="0">
                <a:latin typeface="+mn-lt"/>
              </a:rPr>
              <a:t>(</a:t>
            </a:r>
            <a:r>
              <a:rPr lang="de-AT" dirty="0">
                <a:latin typeface="+mn-lt"/>
              </a:rPr>
              <a:t>p</a:t>
            </a:r>
            <a:r>
              <a:rPr lang="de-AT" dirty="0" smtClean="0">
                <a:latin typeface="+mn-lt"/>
              </a:rPr>
              <a:t>rivate </a:t>
            </a:r>
            <a:r>
              <a:rPr lang="de-AT" dirty="0" err="1">
                <a:latin typeface="+mn-lt"/>
              </a:rPr>
              <a:t>individuals</a:t>
            </a:r>
            <a:r>
              <a:rPr lang="de-AT" dirty="0">
                <a:latin typeface="+mn-lt"/>
              </a:rPr>
              <a:t>, </a:t>
            </a:r>
            <a:r>
              <a:rPr lang="de-AT" dirty="0" err="1" smtClean="0">
                <a:latin typeface="+mn-lt"/>
              </a:rPr>
              <a:t>societies</a:t>
            </a:r>
            <a:r>
              <a:rPr lang="de-AT" dirty="0" smtClean="0">
                <a:latin typeface="+mn-lt"/>
              </a:rPr>
              <a:t> …)</a:t>
            </a:r>
            <a:endParaRPr lang="de-DE" dirty="0" smtClean="0">
              <a:latin typeface="+mn-lt"/>
            </a:endParaRPr>
          </a:p>
          <a:p>
            <a:pPr marL="530225" indent="-354013">
              <a:spcBef>
                <a:spcPts val="1800"/>
              </a:spcBef>
              <a:buFont typeface="Arial" panose="020B0604020202020204" pitchFamily="34" charset="0"/>
              <a:buChar char="•"/>
            </a:pPr>
            <a:endParaRPr lang="de-DE" dirty="0" smtClean="0">
              <a:latin typeface="+mn-lt"/>
            </a:endParaRPr>
          </a:p>
          <a:p>
            <a:pPr>
              <a:spcBef>
                <a:spcPts val="4200"/>
              </a:spcBef>
            </a:pPr>
            <a:r>
              <a:rPr lang="de-DE" b="1" dirty="0">
                <a:latin typeface="+mn-lt"/>
              </a:rPr>
              <a:t>N</a:t>
            </a:r>
            <a:r>
              <a:rPr lang="de-DE" b="1" dirty="0" smtClean="0">
                <a:latin typeface="+mn-lt"/>
              </a:rPr>
              <a:t>egative </a:t>
            </a:r>
            <a:r>
              <a:rPr lang="de-DE" b="1" dirty="0" err="1">
                <a:latin typeface="+mn-lt"/>
              </a:rPr>
              <a:t>interest</a:t>
            </a:r>
            <a:r>
              <a:rPr lang="de-DE" b="1" dirty="0">
                <a:latin typeface="+mn-lt"/>
              </a:rPr>
              <a:t> </a:t>
            </a:r>
            <a:r>
              <a:rPr lang="de-DE" b="1" dirty="0" smtClean="0">
                <a:latin typeface="+mn-lt"/>
              </a:rPr>
              <a:t>rate </a:t>
            </a:r>
            <a:r>
              <a:rPr lang="de-DE" b="1" dirty="0" err="1">
                <a:latin typeface="+mn-lt"/>
              </a:rPr>
              <a:t>for</a:t>
            </a:r>
            <a:r>
              <a:rPr lang="de-DE" b="1" dirty="0">
                <a:latin typeface="+mn-lt"/>
              </a:rPr>
              <a:t> </a:t>
            </a:r>
            <a:r>
              <a:rPr lang="de-DE" b="1" dirty="0" smtClean="0">
                <a:latin typeface="+mn-lt"/>
              </a:rPr>
              <a:t>large </a:t>
            </a:r>
            <a:r>
              <a:rPr lang="de-DE" b="1" dirty="0" err="1" smtClean="0">
                <a:latin typeface="+mn-lt"/>
              </a:rPr>
              <a:t>investors</a:t>
            </a:r>
            <a:endParaRPr lang="de-DE" dirty="0">
              <a:latin typeface="+mn-lt"/>
            </a:endParaRPr>
          </a:p>
          <a:p>
            <a:pPr>
              <a:spcBef>
                <a:spcPts val="600"/>
              </a:spcBef>
            </a:pPr>
            <a:r>
              <a:rPr lang="de-AT" dirty="0" smtClean="0">
                <a:latin typeface="+mn-lt"/>
              </a:rPr>
              <a:t>(</a:t>
            </a:r>
            <a:r>
              <a:rPr lang="de-AT" dirty="0" err="1" smtClean="0">
                <a:latin typeface="+mn-lt"/>
              </a:rPr>
              <a:t>wealthy</a:t>
            </a:r>
            <a:r>
              <a:rPr lang="de-AT" dirty="0" smtClean="0">
                <a:latin typeface="+mn-lt"/>
              </a:rPr>
              <a:t> </a:t>
            </a:r>
            <a:r>
              <a:rPr lang="de-AT" dirty="0" err="1" smtClean="0">
                <a:latin typeface="+mn-lt"/>
              </a:rPr>
              <a:t>individuals</a:t>
            </a:r>
            <a:r>
              <a:rPr lang="de-DE" dirty="0" smtClean="0">
                <a:latin typeface="+mn-lt"/>
              </a:rPr>
              <a:t>, </a:t>
            </a:r>
            <a:r>
              <a:rPr lang="de-AT" dirty="0" err="1" smtClean="0">
                <a:latin typeface="+mn-lt"/>
              </a:rPr>
              <a:t>banks</a:t>
            </a:r>
            <a:r>
              <a:rPr lang="de-AT" dirty="0">
                <a:latin typeface="+mn-lt"/>
              </a:rPr>
              <a:t>, </a:t>
            </a:r>
            <a:r>
              <a:rPr lang="de-AT" dirty="0" err="1">
                <a:latin typeface="+mn-lt"/>
              </a:rPr>
              <a:t>insurance</a:t>
            </a:r>
            <a:r>
              <a:rPr lang="de-AT" dirty="0">
                <a:latin typeface="+mn-lt"/>
              </a:rPr>
              <a:t> </a:t>
            </a:r>
            <a:r>
              <a:rPr lang="de-AT" dirty="0" err="1" smtClean="0">
                <a:latin typeface="+mn-lt"/>
              </a:rPr>
              <a:t>companies</a:t>
            </a:r>
            <a:r>
              <a:rPr lang="de-AT" dirty="0" smtClean="0">
                <a:latin typeface="+mn-lt"/>
              </a:rPr>
              <a:t> …)</a:t>
            </a:r>
            <a:endParaRPr lang="de-AT" dirty="0">
              <a:latin typeface="+mn-lt"/>
            </a:endParaRPr>
          </a:p>
          <a:p>
            <a:pPr>
              <a:spcBef>
                <a:spcPts val="4200"/>
              </a:spcBef>
            </a:pPr>
            <a:endParaRPr lang="de-DE" dirty="0" smtClean="0">
              <a:latin typeface="+mn-lt"/>
            </a:endParaRP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1D32B2-D1A8-4272-8B5C-967EAA53E7B3}" type="slidenum">
              <a:rPr lang="de-DE" smtClean="0"/>
              <a:pPr>
                <a:defRPr/>
              </a:pPr>
              <a:t>28</a:t>
            </a:fld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1550328" y="5210036"/>
            <a:ext cx="2160000" cy="52322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spcBef>
                <a:spcPts val="1200"/>
              </a:spcBef>
              <a:tabLst>
                <a:tab pos="722313" algn="l"/>
              </a:tabLst>
            </a:pPr>
            <a:r>
              <a:rPr lang="de-DE" sz="2800" dirty="0">
                <a:latin typeface="+mn-lt"/>
              </a:rPr>
              <a:t>-</a:t>
            </a:r>
            <a:r>
              <a:rPr lang="de-DE" sz="2800" dirty="0" smtClean="0">
                <a:latin typeface="+mn-lt"/>
              </a:rPr>
              <a:t>3%  </a:t>
            </a:r>
            <a:r>
              <a:rPr lang="de-DE" sz="2800" dirty="0" err="1" smtClean="0">
                <a:latin typeface="+mn-lt"/>
              </a:rPr>
              <a:t>to</a:t>
            </a:r>
            <a:r>
              <a:rPr lang="de-DE" sz="2800" dirty="0" smtClean="0">
                <a:latin typeface="+mn-lt"/>
              </a:rPr>
              <a:t>  -</a:t>
            </a:r>
            <a:r>
              <a:rPr lang="de-DE" sz="2800" dirty="0">
                <a:latin typeface="+mn-lt"/>
              </a:rPr>
              <a:t>5%</a:t>
            </a:r>
          </a:p>
        </p:txBody>
      </p:sp>
      <p:sp>
        <p:nvSpPr>
          <p:cNvPr id="6" name="Textfeld 5"/>
          <p:cNvSpPr txBox="1"/>
          <p:nvPr/>
        </p:nvSpPr>
        <p:spPr>
          <a:xfrm>
            <a:off x="1547664" y="2996952"/>
            <a:ext cx="1548000" cy="52322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spcBef>
                <a:spcPts val="1800"/>
              </a:spcBef>
              <a:tabLst>
                <a:tab pos="722313" algn="l"/>
              </a:tabLst>
            </a:pPr>
            <a:r>
              <a:rPr lang="de-DE" sz="2800" dirty="0">
                <a:latin typeface="+mn-lt"/>
                <a:cs typeface="Times New Roman" pitchFamily="18" charset="0"/>
              </a:rPr>
              <a:t>1 – 2%</a:t>
            </a:r>
            <a:endParaRPr lang="de-DE" sz="2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4451493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1D32B2-D1A8-4272-8B5C-967EAA53E7B3}" type="slidenum">
              <a:rPr lang="de-DE" smtClean="0"/>
              <a:pPr>
                <a:defRPr/>
              </a:pPr>
              <a:t>29</a:t>
            </a:fld>
            <a:endParaRPr lang="de-DE" dirty="0"/>
          </a:p>
        </p:txBody>
      </p:sp>
      <p:sp>
        <p:nvSpPr>
          <p:cNvPr id="3" name="Inhaltsplatzhalter 2"/>
          <p:cNvSpPr txBox="1">
            <a:spLocks/>
          </p:cNvSpPr>
          <p:nvPr/>
        </p:nvSpPr>
        <p:spPr>
          <a:xfrm>
            <a:off x="5004048" y="4418286"/>
            <a:ext cx="2736304" cy="1098946"/>
          </a:xfrm>
          <a:prstGeom prst="rect">
            <a:avLst/>
          </a:prstGeom>
        </p:spPr>
        <p:txBody>
          <a:bodyPr/>
          <a:lstStyle>
            <a:lvl1pPr marL="0" indent="0">
              <a:buNone/>
              <a:tabLst/>
              <a:defRPr sz="2800"/>
            </a:lvl1pPr>
            <a:lvl2pPr marL="723900" indent="-368300">
              <a:buNone/>
              <a:defRPr sz="2400"/>
            </a:lvl2pPr>
          </a:lstStyle>
          <a:p>
            <a:pPr fontAlgn="auto">
              <a:spcBef>
                <a:spcPts val="1200"/>
              </a:spcBef>
              <a:spcAft>
                <a:spcPts val="0"/>
              </a:spcAft>
              <a:tabLst>
                <a:tab pos="6548438" algn="r"/>
              </a:tabLst>
              <a:defRPr/>
            </a:pPr>
            <a:r>
              <a:rPr lang="de-AT" b="1" dirty="0" err="1" smtClean="0">
                <a:latin typeface="+mn-lt"/>
              </a:rPr>
              <a:t>Figure</a:t>
            </a:r>
            <a:r>
              <a:rPr lang="de-AT" b="1" dirty="0" smtClean="0">
                <a:latin typeface="+mn-lt"/>
              </a:rPr>
              <a:t> </a:t>
            </a:r>
            <a:r>
              <a:rPr lang="de-AT" b="1" dirty="0">
                <a:latin typeface="+mn-lt"/>
              </a:rPr>
              <a:t>4</a:t>
            </a:r>
            <a:r>
              <a:rPr lang="de-AT" b="1" dirty="0" smtClean="0">
                <a:latin typeface="+mn-lt"/>
              </a:rPr>
              <a:t>: </a:t>
            </a:r>
            <a:r>
              <a:rPr lang="de-DE" dirty="0" smtClean="0">
                <a:latin typeface="+mn-lt"/>
              </a:rPr>
              <a:t>Share</a:t>
            </a:r>
            <a:br>
              <a:rPr lang="de-DE" dirty="0" smtClean="0">
                <a:latin typeface="+mn-lt"/>
              </a:rPr>
            </a:br>
            <a:r>
              <a:rPr lang="de-DE" dirty="0" err="1" smtClean="0">
                <a:latin typeface="+mn-lt"/>
              </a:rPr>
              <a:t>of</a:t>
            </a:r>
            <a:r>
              <a:rPr lang="de-DE" dirty="0" smtClean="0">
                <a:latin typeface="+mn-lt"/>
              </a:rPr>
              <a:t> </a:t>
            </a:r>
            <a:r>
              <a:rPr lang="de-DE" dirty="0">
                <a:latin typeface="+mn-lt"/>
              </a:rPr>
              <a:t>total </a:t>
            </a:r>
            <a:r>
              <a:rPr lang="de-DE" dirty="0" err="1">
                <a:latin typeface="+mn-lt"/>
              </a:rPr>
              <a:t>investors</a:t>
            </a:r>
            <a:endParaRPr lang="de-DE" dirty="0">
              <a:latin typeface="+mn-lt"/>
            </a:endParaRPr>
          </a:p>
          <a:p>
            <a:pPr fontAlgn="auto">
              <a:spcBef>
                <a:spcPts val="1200"/>
              </a:spcBef>
              <a:spcAft>
                <a:spcPts val="0"/>
              </a:spcAft>
              <a:tabLst>
                <a:tab pos="6548438" algn="r"/>
              </a:tabLst>
              <a:defRPr/>
            </a:pPr>
            <a:r>
              <a:rPr lang="de-DE" dirty="0" smtClean="0">
                <a:latin typeface="+mn-lt"/>
              </a:rPr>
              <a:t> </a:t>
            </a:r>
            <a:endParaRPr lang="de-AT" i="1" dirty="0">
              <a:latin typeface="+mn-lt"/>
            </a:endParaRPr>
          </a:p>
        </p:txBody>
      </p:sp>
      <p:grpSp>
        <p:nvGrpSpPr>
          <p:cNvPr id="4" name="Gruppieren 3"/>
          <p:cNvGrpSpPr/>
          <p:nvPr/>
        </p:nvGrpSpPr>
        <p:grpSpPr>
          <a:xfrm>
            <a:off x="1072988" y="1196752"/>
            <a:ext cx="5659252" cy="3816024"/>
            <a:chOff x="1260032" y="1196752"/>
            <a:chExt cx="5659252" cy="3816024"/>
          </a:xfrm>
        </p:grpSpPr>
        <p:grpSp>
          <p:nvGrpSpPr>
            <p:cNvPr id="6" name="Gruppieren 5"/>
            <p:cNvGrpSpPr/>
            <p:nvPr/>
          </p:nvGrpSpPr>
          <p:grpSpPr>
            <a:xfrm>
              <a:off x="1260032" y="1412776"/>
              <a:ext cx="3600000" cy="3600000"/>
              <a:chOff x="1115616" y="818875"/>
              <a:chExt cx="3699286" cy="3833861"/>
            </a:xfrm>
          </p:grpSpPr>
          <p:sp>
            <p:nvSpPr>
              <p:cNvPr id="7" name="Kreis 6"/>
              <p:cNvSpPr/>
              <p:nvPr/>
            </p:nvSpPr>
            <p:spPr>
              <a:xfrm>
                <a:off x="1115616" y="1052736"/>
                <a:ext cx="3600000" cy="3600000"/>
              </a:xfrm>
              <a:prstGeom prst="pie">
                <a:avLst>
                  <a:gd name="adj1" fmla="val 18967564"/>
                  <a:gd name="adj2" fmla="val 16200000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>
                  <a:solidFill>
                    <a:schemeClr val="tx1"/>
                  </a:solidFill>
                </a:endParaRPr>
              </a:p>
            </p:txBody>
          </p:sp>
          <p:sp>
            <p:nvSpPr>
              <p:cNvPr id="9" name="Kreis 8"/>
              <p:cNvSpPr/>
              <p:nvPr/>
            </p:nvSpPr>
            <p:spPr>
              <a:xfrm flipH="1">
                <a:off x="1214902" y="818875"/>
                <a:ext cx="3600000" cy="3600000"/>
              </a:xfrm>
              <a:prstGeom prst="pie">
                <a:avLst>
                  <a:gd name="adj1" fmla="val 13447411"/>
                  <a:gd name="adj2" fmla="val 16200000"/>
                </a:avLst>
              </a:prstGeom>
              <a:solidFill>
                <a:schemeClr val="accent1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1" name="Textfeld 10"/>
            <p:cNvSpPr txBox="1"/>
            <p:nvPr/>
          </p:nvSpPr>
          <p:spPr>
            <a:xfrm>
              <a:off x="3571292" y="1196752"/>
              <a:ext cx="3347992" cy="5232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1">
                  <a:lumMod val="7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lvl="0" algn="ctr"/>
              <a:r>
                <a:rPr lang="en-US" sz="2800" dirty="0">
                  <a:latin typeface="+mn-lt"/>
                </a:rPr>
                <a:t>Large </a:t>
              </a:r>
              <a:r>
                <a:rPr lang="en-US" sz="2800" dirty="0" smtClean="0">
                  <a:latin typeface="+mn-lt"/>
                </a:rPr>
                <a:t>investors (10%)</a:t>
              </a:r>
              <a:endParaRPr lang="de-DE" sz="2800" dirty="0">
                <a:latin typeface="+mn-lt"/>
              </a:endParaRPr>
            </a:p>
          </p:txBody>
        </p:sp>
        <p:sp>
          <p:nvSpPr>
            <p:cNvPr id="13" name="Textfeld 12"/>
            <p:cNvSpPr txBox="1"/>
            <p:nvPr/>
          </p:nvSpPr>
          <p:spPr>
            <a:xfrm>
              <a:off x="3571292" y="3265820"/>
              <a:ext cx="2915944" cy="5232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1">
                  <a:lumMod val="7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de-AT" sz="2800" dirty="0">
                  <a:latin typeface="+mn-lt"/>
                </a:rPr>
                <a:t>Small </a:t>
              </a:r>
              <a:r>
                <a:rPr lang="de-AT" sz="2800" dirty="0" err="1" smtClean="0">
                  <a:latin typeface="+mn-lt"/>
                </a:rPr>
                <a:t>savers</a:t>
              </a:r>
              <a:r>
                <a:rPr lang="de-AT" sz="2800" dirty="0" smtClean="0">
                  <a:latin typeface="+mn-lt"/>
                </a:rPr>
                <a:t> (90%)</a:t>
              </a:r>
              <a:endParaRPr lang="de-DE" sz="2800" dirty="0" smtClean="0"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13153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914400" y="1772816"/>
            <a:ext cx="7791464" cy="3714776"/>
          </a:xfrm>
        </p:spPr>
        <p:txBody>
          <a:bodyPr/>
          <a:lstStyle/>
          <a:p>
            <a:r>
              <a:rPr lang="de-DE" b="1" dirty="0" smtClean="0">
                <a:solidFill>
                  <a:schemeClr val="accent1"/>
                </a:solidFill>
                <a:cs typeface="Times New Roman" pitchFamily="18" charset="0"/>
              </a:rPr>
              <a:t>Definition</a:t>
            </a:r>
            <a:endParaRPr lang="de-DE" b="1" dirty="0">
              <a:solidFill>
                <a:schemeClr val="accent1"/>
              </a:solidFill>
              <a:cs typeface="Times New Roman" pitchFamily="18" charset="0"/>
            </a:endParaRPr>
          </a:p>
          <a:p>
            <a:pPr>
              <a:spcBef>
                <a:spcPts val="3000"/>
              </a:spcBef>
            </a:pPr>
            <a:r>
              <a:rPr lang="en-GB" dirty="0"/>
              <a:t>An </a:t>
            </a:r>
            <a:r>
              <a:rPr lang="en-US" dirty="0" smtClean="0">
                <a:cs typeface="Times New Roman" pitchFamily="18" charset="0"/>
              </a:rPr>
              <a:t>investment </a:t>
            </a:r>
            <a:r>
              <a:rPr lang="en-US" dirty="0">
                <a:cs typeface="Times New Roman" pitchFamily="18" charset="0"/>
              </a:rPr>
              <a:t>or </a:t>
            </a:r>
            <a:r>
              <a:rPr lang="en-US" dirty="0" smtClean="0">
                <a:cs typeface="Times New Roman" pitchFamily="18" charset="0"/>
              </a:rPr>
              <a:t>company </a:t>
            </a:r>
            <a:r>
              <a:rPr lang="en-GB" dirty="0" smtClean="0"/>
              <a:t>is</a:t>
            </a:r>
            <a:r>
              <a:rPr lang="en-GB" i="1" dirty="0" smtClean="0"/>
              <a:t> </a:t>
            </a:r>
            <a:r>
              <a:rPr lang="en-US" i="1" dirty="0">
                <a:cs typeface="Times New Roman" pitchFamily="18" charset="0"/>
              </a:rPr>
              <a:t>l</a:t>
            </a:r>
            <a:r>
              <a:rPr lang="en-US" i="1" dirty="0" smtClean="0">
                <a:cs typeface="Times New Roman" pitchFamily="18" charset="0"/>
              </a:rPr>
              <a:t>ow-profit</a:t>
            </a:r>
            <a:r>
              <a:rPr lang="en-GB" dirty="0" smtClean="0"/>
              <a:t>, </a:t>
            </a:r>
            <a:r>
              <a:rPr lang="en-GB" dirty="0"/>
              <a:t>just in case </a:t>
            </a:r>
            <a:r>
              <a:rPr lang="en-GB" dirty="0" smtClean="0"/>
              <a:t>it generates </a:t>
            </a:r>
            <a:r>
              <a:rPr lang="en-US" dirty="0" smtClean="0">
                <a:cs typeface="Times New Roman" pitchFamily="18" charset="0"/>
              </a:rPr>
              <a:t>a rate of return </a:t>
            </a:r>
            <a:r>
              <a:rPr lang="en-US" dirty="0">
                <a:cs typeface="Times New Roman" pitchFamily="18" charset="0"/>
              </a:rPr>
              <a:t>of around 0-3% </a:t>
            </a:r>
            <a:r>
              <a:rPr lang="en-US" dirty="0" smtClean="0">
                <a:cs typeface="Times New Roman" pitchFamily="18" charset="0"/>
              </a:rPr>
              <a:t>per year.</a:t>
            </a:r>
            <a:endParaRPr lang="de-DE" dirty="0">
              <a:cs typeface="Times New Roman" pitchFamily="18" charset="0"/>
            </a:endParaRPr>
          </a:p>
          <a:p>
            <a:pPr>
              <a:spcBef>
                <a:spcPts val="4800"/>
              </a:spcBef>
            </a:pPr>
            <a:r>
              <a:rPr lang="de-DE" b="1" dirty="0" smtClean="0">
                <a:solidFill>
                  <a:schemeClr val="accent1"/>
                </a:solidFill>
                <a:cs typeface="Times New Roman" pitchFamily="18" charset="0"/>
              </a:rPr>
              <a:t>Motivation</a:t>
            </a:r>
          </a:p>
          <a:p>
            <a:pPr>
              <a:spcBef>
                <a:spcPts val="600"/>
              </a:spcBef>
            </a:pPr>
            <a:r>
              <a:rPr lang="de-DE" dirty="0" err="1">
                <a:cs typeface="Times New Roman" pitchFamily="18" charset="0"/>
              </a:rPr>
              <a:t>Sustainability</a:t>
            </a:r>
            <a:r>
              <a:rPr lang="de-DE" dirty="0">
                <a:cs typeface="Times New Roman" pitchFamily="18" charset="0"/>
              </a:rPr>
              <a:t> (</a:t>
            </a:r>
            <a:r>
              <a:rPr lang="de-DE" dirty="0" smtClean="0">
                <a:cs typeface="Times New Roman" pitchFamily="18" charset="0"/>
              </a:rPr>
              <a:t>SDG)</a:t>
            </a:r>
            <a:br>
              <a:rPr lang="de-DE" dirty="0" smtClean="0">
                <a:cs typeface="Times New Roman" pitchFamily="18" charset="0"/>
              </a:rPr>
            </a:br>
            <a:r>
              <a:rPr lang="de-DE" dirty="0" smtClean="0">
                <a:cs typeface="Times New Roman" pitchFamily="18" charset="0"/>
              </a:rPr>
              <a:t>Public </a:t>
            </a:r>
            <a:r>
              <a:rPr lang="de-DE" dirty="0" err="1" smtClean="0">
                <a:cs typeface="Times New Roman" pitchFamily="18" charset="0"/>
              </a:rPr>
              <a:t>welfare</a:t>
            </a:r>
            <a:r>
              <a:rPr lang="de-DE" dirty="0" smtClean="0">
                <a:cs typeface="Times New Roman" pitchFamily="18" charset="0"/>
              </a:rPr>
              <a:t/>
            </a:r>
            <a:br>
              <a:rPr lang="de-DE" dirty="0" smtClean="0">
                <a:cs typeface="Times New Roman" pitchFamily="18" charset="0"/>
              </a:rPr>
            </a:br>
            <a:endParaRPr lang="de-DE" dirty="0" smtClean="0">
              <a:cs typeface="Times New Roman" pitchFamily="18" charset="0"/>
            </a:endParaRP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tabLst>
                <a:tab pos="450850" algn="l"/>
              </a:tabLst>
            </a:pPr>
            <a:r>
              <a:rPr lang="de-AT" dirty="0" smtClean="0">
                <a:solidFill>
                  <a:schemeClr val="accent1">
                    <a:lumMod val="75000"/>
                  </a:schemeClr>
                </a:solidFill>
              </a:rPr>
              <a:t>1</a:t>
            </a:r>
            <a:r>
              <a:rPr lang="de-AT" dirty="0">
                <a:solidFill>
                  <a:schemeClr val="accent1">
                    <a:lumMod val="75000"/>
                  </a:schemeClr>
                </a:solidFill>
              </a:rPr>
              <a:t>	</a:t>
            </a:r>
            <a:r>
              <a:rPr lang="de-DE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 </a:t>
            </a:r>
            <a:r>
              <a:rPr lang="de-DE" dirty="0" err="1"/>
              <a:t>Introduction</a:t>
            </a:r>
            <a:endParaRPr lang="de-DE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0" name="Foliennummernplatzhalter 1">
            <a:extLst>
              <a:ext uri="{FF2B5EF4-FFF2-40B4-BE49-F238E27FC236}">
                <a16:creationId xmlns:a16="http://schemas.microsoft.com/office/drawing/2014/main" id="{03220D38-4284-4BE0-9DFF-8B532D050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072462" y="6143644"/>
            <a:ext cx="633402" cy="365125"/>
          </a:xfrm>
        </p:spPr>
        <p:txBody>
          <a:bodyPr/>
          <a:lstStyle/>
          <a:p>
            <a:pPr>
              <a:defRPr/>
            </a:pPr>
            <a:fld id="{0B1D32B2-D1A8-4272-8B5C-967EAA53E7B3}" type="slidenum">
              <a:rPr lang="de-DE" smtClean="0"/>
              <a:pPr>
                <a:defRPr/>
              </a:pPr>
              <a:t>3</a:t>
            </a:fld>
            <a:endParaRPr lang="de-DE" dirty="0"/>
          </a:p>
        </p:txBody>
      </p:sp>
      <p:grpSp>
        <p:nvGrpSpPr>
          <p:cNvPr id="5" name="Gruppieren 4"/>
          <p:cNvGrpSpPr/>
          <p:nvPr/>
        </p:nvGrpSpPr>
        <p:grpSpPr>
          <a:xfrm>
            <a:off x="4247993" y="4149080"/>
            <a:ext cx="3961076" cy="1584176"/>
            <a:chOff x="4143372" y="4214818"/>
            <a:chExt cx="4143404" cy="1928826"/>
          </a:xfrm>
        </p:grpSpPr>
        <p:grpSp>
          <p:nvGrpSpPr>
            <p:cNvPr id="6" name="Gruppieren 78"/>
            <p:cNvGrpSpPr/>
            <p:nvPr/>
          </p:nvGrpSpPr>
          <p:grpSpPr>
            <a:xfrm flipH="1">
              <a:off x="4143372" y="4214818"/>
              <a:ext cx="3068753" cy="1769637"/>
              <a:chOff x="4348766" y="3873941"/>
              <a:chExt cx="3068753" cy="1769637"/>
            </a:xfrm>
          </p:grpSpPr>
          <p:grpSp>
            <p:nvGrpSpPr>
              <p:cNvPr id="50" name="Group 19"/>
              <p:cNvGrpSpPr>
                <a:grpSpLocks/>
              </p:cNvGrpSpPr>
              <p:nvPr/>
            </p:nvGrpSpPr>
            <p:grpSpPr bwMode="auto">
              <a:xfrm>
                <a:off x="4348766" y="3873941"/>
                <a:ext cx="2144323" cy="1430703"/>
                <a:chOff x="2269" y="7814"/>
                <a:chExt cx="6167" cy="4114"/>
              </a:xfrm>
            </p:grpSpPr>
            <p:sp>
              <p:nvSpPr>
                <p:cNvPr id="68" name="Freeform 29"/>
                <p:cNvSpPr>
                  <a:spLocks/>
                </p:cNvSpPr>
                <p:nvPr/>
              </p:nvSpPr>
              <p:spPr bwMode="auto">
                <a:xfrm>
                  <a:off x="2269" y="11045"/>
                  <a:ext cx="6167" cy="883"/>
                </a:xfrm>
                <a:custGeom>
                  <a:avLst/>
                  <a:gdLst/>
                  <a:ahLst/>
                  <a:cxnLst>
                    <a:cxn ang="0">
                      <a:pos x="5651" y="312"/>
                    </a:cxn>
                    <a:cxn ang="0">
                      <a:pos x="6167" y="407"/>
                    </a:cxn>
                    <a:cxn ang="0">
                      <a:pos x="1222" y="883"/>
                    </a:cxn>
                    <a:cxn ang="0">
                      <a:pos x="0" y="0"/>
                    </a:cxn>
                    <a:cxn ang="0">
                      <a:pos x="311" y="0"/>
                    </a:cxn>
                  </a:cxnLst>
                  <a:rect l="0" t="0" r="r" b="b"/>
                  <a:pathLst>
                    <a:path w="6167" h="883">
                      <a:moveTo>
                        <a:pt x="5651" y="312"/>
                      </a:moveTo>
                      <a:lnTo>
                        <a:pt x="6167" y="407"/>
                      </a:lnTo>
                      <a:lnTo>
                        <a:pt x="1222" y="883"/>
                      </a:lnTo>
                      <a:lnTo>
                        <a:pt x="0" y="0"/>
                      </a:lnTo>
                      <a:lnTo>
                        <a:pt x="311" y="0"/>
                      </a:lnTo>
                    </a:path>
                  </a:pathLst>
                </a:custGeom>
                <a:solidFill>
                  <a:srgbClr val="D8D8D8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AT"/>
                </a:p>
              </p:txBody>
            </p:sp>
            <p:grpSp>
              <p:nvGrpSpPr>
                <p:cNvPr id="69" name="Group 23"/>
                <p:cNvGrpSpPr>
                  <a:grpSpLocks/>
                </p:cNvGrpSpPr>
                <p:nvPr/>
              </p:nvGrpSpPr>
              <p:grpSpPr bwMode="auto">
                <a:xfrm>
                  <a:off x="2430" y="7814"/>
                  <a:ext cx="5970" cy="3825"/>
                  <a:chOff x="2430" y="7814"/>
                  <a:chExt cx="5970" cy="3825"/>
                </a:xfrm>
              </p:grpSpPr>
              <p:grpSp>
                <p:nvGrpSpPr>
                  <p:cNvPr id="73" name="Group 25"/>
                  <p:cNvGrpSpPr>
                    <a:grpSpLocks/>
                  </p:cNvGrpSpPr>
                  <p:nvPr/>
                </p:nvGrpSpPr>
                <p:grpSpPr bwMode="auto">
                  <a:xfrm>
                    <a:off x="2430" y="7814"/>
                    <a:ext cx="5970" cy="3825"/>
                    <a:chOff x="2430" y="7814"/>
                    <a:chExt cx="5970" cy="3825"/>
                  </a:xfrm>
                </p:grpSpPr>
                <p:sp>
                  <p:nvSpPr>
                    <p:cNvPr id="75" name="Freeform 28" descr="Horizontal hell"/>
                    <p:cNvSpPr>
                      <a:spLocks/>
                    </p:cNvSpPr>
                    <p:nvPr/>
                  </p:nvSpPr>
                  <p:spPr bwMode="auto">
                    <a:xfrm>
                      <a:off x="2580" y="9179"/>
                      <a:ext cx="5340" cy="2460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240"/>
                        </a:cxn>
                        <a:cxn ang="0">
                          <a:pos x="0" y="1875"/>
                        </a:cxn>
                        <a:cxn ang="0">
                          <a:pos x="1050" y="2460"/>
                        </a:cxn>
                        <a:cxn ang="0">
                          <a:pos x="5340" y="2175"/>
                        </a:cxn>
                        <a:cxn ang="0">
                          <a:pos x="5325" y="0"/>
                        </a:cxn>
                      </a:cxnLst>
                      <a:rect l="0" t="0" r="r" b="b"/>
                      <a:pathLst>
                        <a:path w="5340" h="2460">
                          <a:moveTo>
                            <a:pt x="0" y="240"/>
                          </a:moveTo>
                          <a:lnTo>
                            <a:pt x="0" y="1875"/>
                          </a:lnTo>
                          <a:lnTo>
                            <a:pt x="1050" y="2460"/>
                          </a:lnTo>
                          <a:lnTo>
                            <a:pt x="5340" y="2175"/>
                          </a:lnTo>
                          <a:lnTo>
                            <a:pt x="5325" y="0"/>
                          </a:lnTo>
                        </a:path>
                      </a:pathLst>
                    </a:custGeom>
                    <a:pattFill prst="ltHorz">
                      <a:fgClr>
                        <a:srgbClr val="A4985C"/>
                      </a:fgClr>
                      <a:bgClr>
                        <a:srgbClr val="FFFFFF"/>
                      </a:bgClr>
                    </a:patt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de-AT"/>
                    </a:p>
                  </p:txBody>
                </p:sp>
                <p:sp>
                  <p:nvSpPr>
                    <p:cNvPr id="76" name="Freeform 27"/>
                    <p:cNvSpPr>
                      <a:spLocks/>
                    </p:cNvSpPr>
                    <p:nvPr/>
                  </p:nvSpPr>
                  <p:spPr bwMode="auto">
                    <a:xfrm>
                      <a:off x="2430" y="7814"/>
                      <a:ext cx="5970" cy="1530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1530"/>
                        </a:cxn>
                        <a:cxn ang="0">
                          <a:pos x="1290" y="0"/>
                        </a:cxn>
                        <a:cxn ang="0">
                          <a:pos x="5970" y="1140"/>
                        </a:cxn>
                        <a:cxn ang="0">
                          <a:pos x="1290" y="90"/>
                        </a:cxn>
                        <a:cxn ang="0">
                          <a:pos x="0" y="1530"/>
                        </a:cxn>
                      </a:cxnLst>
                      <a:rect l="0" t="0" r="r" b="b"/>
                      <a:pathLst>
                        <a:path w="5970" h="1530">
                          <a:moveTo>
                            <a:pt x="0" y="1530"/>
                          </a:moveTo>
                          <a:lnTo>
                            <a:pt x="1290" y="0"/>
                          </a:lnTo>
                          <a:lnTo>
                            <a:pt x="5970" y="1140"/>
                          </a:lnTo>
                          <a:lnTo>
                            <a:pt x="1290" y="90"/>
                          </a:lnTo>
                          <a:lnTo>
                            <a:pt x="0" y="1530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de-AT"/>
                    </a:p>
                  </p:txBody>
                </p:sp>
                <p:sp>
                  <p:nvSpPr>
                    <p:cNvPr id="77" name="Freeform 26"/>
                    <p:cNvSpPr>
                      <a:spLocks/>
                    </p:cNvSpPr>
                    <p:nvPr/>
                  </p:nvSpPr>
                  <p:spPr bwMode="auto">
                    <a:xfrm>
                      <a:off x="2580" y="8279"/>
                      <a:ext cx="5820" cy="1140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1140"/>
                        </a:cxn>
                        <a:cxn ang="0">
                          <a:pos x="1050" y="0"/>
                        </a:cxn>
                        <a:cxn ang="0">
                          <a:pos x="5355" y="915"/>
                        </a:cxn>
                        <a:cxn ang="0">
                          <a:pos x="5820" y="705"/>
                        </a:cxn>
                      </a:cxnLst>
                      <a:rect l="0" t="0" r="r" b="b"/>
                      <a:pathLst>
                        <a:path w="5820" h="1140">
                          <a:moveTo>
                            <a:pt x="0" y="1140"/>
                          </a:moveTo>
                          <a:lnTo>
                            <a:pt x="1050" y="0"/>
                          </a:lnTo>
                          <a:lnTo>
                            <a:pt x="5355" y="915"/>
                          </a:lnTo>
                          <a:lnTo>
                            <a:pt x="5820" y="705"/>
                          </a:lnTo>
                        </a:path>
                      </a:pathLst>
                    </a:cu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de-AT"/>
                    </a:p>
                  </p:txBody>
                </p:sp>
              </p:grpSp>
              <p:sp>
                <p:nvSpPr>
                  <p:cNvPr id="74" name="AutoShape 24"/>
                  <p:cNvSpPr>
                    <a:spLocks noChangeShapeType="1"/>
                  </p:cNvSpPr>
                  <p:nvPr/>
                </p:nvSpPr>
                <p:spPr bwMode="auto">
                  <a:xfrm>
                    <a:off x="3630" y="8264"/>
                    <a:ext cx="0" cy="3375"/>
                  </a:xfrm>
                  <a:prstGeom prst="straightConnector1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de-AT"/>
                  </a:p>
                </p:txBody>
              </p:sp>
            </p:grpSp>
            <p:sp>
              <p:nvSpPr>
                <p:cNvPr id="70" name="Freeform 22"/>
                <p:cNvSpPr>
                  <a:spLocks/>
                </p:cNvSpPr>
                <p:nvPr/>
              </p:nvSpPr>
              <p:spPr bwMode="auto">
                <a:xfrm>
                  <a:off x="3900" y="8780"/>
                  <a:ext cx="3870" cy="1074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3867" y="643"/>
                    </a:cxn>
                    <a:cxn ang="0">
                      <a:pos x="3870" y="1074"/>
                    </a:cxn>
                    <a:cxn ang="0">
                      <a:pos x="4" y="711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3870" h="1074">
                      <a:moveTo>
                        <a:pt x="0" y="0"/>
                      </a:moveTo>
                      <a:lnTo>
                        <a:pt x="3867" y="643"/>
                      </a:lnTo>
                      <a:lnTo>
                        <a:pt x="3870" y="1074"/>
                      </a:lnTo>
                      <a:lnTo>
                        <a:pt x="4" y="71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rgbClr val="365F91"/>
                    </a:gs>
                    <a:gs pos="100000">
                      <a:srgbClr val="365F91">
                        <a:gamma/>
                        <a:tint val="20000"/>
                        <a:invGamma/>
                      </a:srgbClr>
                    </a:gs>
                  </a:gsLst>
                  <a:lin ang="0" scaled="1"/>
                </a:gra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AT"/>
                </a:p>
              </p:txBody>
            </p:sp>
            <p:sp>
              <p:nvSpPr>
                <p:cNvPr id="71" name="Freeform 21"/>
                <p:cNvSpPr>
                  <a:spLocks/>
                </p:cNvSpPr>
                <p:nvPr/>
              </p:nvSpPr>
              <p:spPr bwMode="auto">
                <a:xfrm>
                  <a:off x="3900" y="10140"/>
                  <a:ext cx="3075" cy="112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3062" y="132"/>
                    </a:cxn>
                    <a:cxn ang="0">
                      <a:pos x="3075" y="966"/>
                    </a:cxn>
                    <a:cxn ang="0">
                      <a:pos x="0" y="112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3075" h="1120">
                      <a:moveTo>
                        <a:pt x="0" y="0"/>
                      </a:moveTo>
                      <a:lnTo>
                        <a:pt x="3062" y="132"/>
                      </a:lnTo>
                      <a:lnTo>
                        <a:pt x="3075" y="966"/>
                      </a:lnTo>
                      <a:lnTo>
                        <a:pt x="0" y="112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rgbClr val="365F91"/>
                    </a:gs>
                    <a:gs pos="100000">
                      <a:srgbClr val="365F91">
                        <a:gamma/>
                        <a:tint val="20000"/>
                        <a:invGamma/>
                      </a:srgbClr>
                    </a:gs>
                  </a:gsLst>
                  <a:lin ang="2700000" scaled="1"/>
                </a:gra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AT"/>
                </a:p>
              </p:txBody>
            </p:sp>
            <p:sp>
              <p:nvSpPr>
                <p:cNvPr id="72" name="Freeform 20"/>
                <p:cNvSpPr>
                  <a:spLocks/>
                </p:cNvSpPr>
                <p:nvPr/>
              </p:nvSpPr>
              <p:spPr bwMode="auto">
                <a:xfrm>
                  <a:off x="7332" y="10290"/>
                  <a:ext cx="432" cy="110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432" y="17"/>
                    </a:cxn>
                    <a:cxn ang="0">
                      <a:pos x="432" y="1062"/>
                    </a:cxn>
                    <a:cxn ang="0">
                      <a:pos x="15" y="110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32" h="1100">
                      <a:moveTo>
                        <a:pt x="0" y="0"/>
                      </a:moveTo>
                      <a:lnTo>
                        <a:pt x="432" y="17"/>
                      </a:lnTo>
                      <a:lnTo>
                        <a:pt x="432" y="1062"/>
                      </a:lnTo>
                      <a:lnTo>
                        <a:pt x="15" y="110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rgbClr val="938953">
                        <a:gamma/>
                        <a:shade val="60000"/>
                        <a:invGamma/>
                      </a:srgbClr>
                    </a:gs>
                    <a:gs pos="100000">
                      <a:srgbClr val="938953"/>
                    </a:gs>
                  </a:gsLst>
                  <a:lin ang="2700000" scaled="1"/>
                </a:gra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AT"/>
                </a:p>
              </p:txBody>
            </p:sp>
          </p:grpSp>
          <p:grpSp>
            <p:nvGrpSpPr>
              <p:cNvPr id="51" name="Group 1"/>
              <p:cNvGrpSpPr>
                <a:grpSpLocks/>
              </p:cNvGrpSpPr>
              <p:nvPr/>
            </p:nvGrpSpPr>
            <p:grpSpPr bwMode="auto">
              <a:xfrm>
                <a:off x="5742659" y="4861290"/>
                <a:ext cx="1674860" cy="782288"/>
                <a:chOff x="1439" y="10270"/>
                <a:chExt cx="5696" cy="2661"/>
              </a:xfrm>
            </p:grpSpPr>
            <p:grpSp>
              <p:nvGrpSpPr>
                <p:cNvPr id="52" name="Group 9"/>
                <p:cNvGrpSpPr>
                  <a:grpSpLocks/>
                </p:cNvGrpSpPr>
                <p:nvPr/>
              </p:nvGrpSpPr>
              <p:grpSpPr bwMode="auto">
                <a:xfrm>
                  <a:off x="2907" y="10322"/>
                  <a:ext cx="4228" cy="2609"/>
                  <a:chOff x="2899" y="10312"/>
                  <a:chExt cx="4228" cy="2609"/>
                </a:xfrm>
              </p:grpSpPr>
              <p:sp>
                <p:nvSpPr>
                  <p:cNvPr id="60" name="Freeform 17"/>
                  <p:cNvSpPr>
                    <a:spLocks/>
                  </p:cNvSpPr>
                  <p:nvPr/>
                </p:nvSpPr>
                <p:spPr bwMode="auto">
                  <a:xfrm>
                    <a:off x="2899" y="10312"/>
                    <a:ext cx="4228" cy="2263"/>
                  </a:xfrm>
                  <a:custGeom>
                    <a:avLst/>
                    <a:gdLst/>
                    <a:ahLst/>
                    <a:cxnLst>
                      <a:cxn ang="0">
                        <a:pos x="161" y="2002"/>
                      </a:cxn>
                      <a:cxn ang="0">
                        <a:pos x="11" y="1653"/>
                      </a:cxn>
                      <a:cxn ang="0">
                        <a:pos x="95" y="1197"/>
                      </a:cxn>
                      <a:cxn ang="0">
                        <a:pos x="309" y="626"/>
                      </a:cxn>
                      <a:cxn ang="0">
                        <a:pos x="644" y="134"/>
                      </a:cxn>
                      <a:cxn ang="0">
                        <a:pos x="1214" y="16"/>
                      </a:cxn>
                      <a:cxn ang="0">
                        <a:pos x="1910" y="39"/>
                      </a:cxn>
                      <a:cxn ang="0">
                        <a:pos x="2353" y="178"/>
                      </a:cxn>
                      <a:cxn ang="0">
                        <a:pos x="2843" y="498"/>
                      </a:cxn>
                      <a:cxn ang="0">
                        <a:pos x="3453" y="981"/>
                      </a:cxn>
                      <a:cxn ang="0">
                        <a:pos x="4070" y="1515"/>
                      </a:cxn>
                      <a:cxn ang="0">
                        <a:pos x="4220" y="1867"/>
                      </a:cxn>
                      <a:cxn ang="0">
                        <a:pos x="4117" y="2144"/>
                      </a:cxn>
                      <a:cxn ang="0">
                        <a:pos x="3856" y="2247"/>
                      </a:cxn>
                      <a:cxn ang="0">
                        <a:pos x="3239" y="2239"/>
                      </a:cxn>
                      <a:cxn ang="0">
                        <a:pos x="739" y="2104"/>
                      </a:cxn>
                      <a:cxn ang="0">
                        <a:pos x="161" y="2002"/>
                      </a:cxn>
                    </a:cxnLst>
                    <a:rect l="0" t="0" r="r" b="b"/>
                    <a:pathLst>
                      <a:path w="4228" h="2263">
                        <a:moveTo>
                          <a:pt x="161" y="2002"/>
                        </a:moveTo>
                        <a:cubicBezTo>
                          <a:pt x="40" y="1927"/>
                          <a:pt x="22" y="1787"/>
                          <a:pt x="11" y="1653"/>
                        </a:cubicBezTo>
                        <a:cubicBezTo>
                          <a:pt x="0" y="1519"/>
                          <a:pt x="45" y="1368"/>
                          <a:pt x="95" y="1197"/>
                        </a:cubicBezTo>
                        <a:cubicBezTo>
                          <a:pt x="145" y="1026"/>
                          <a:pt x="217" y="803"/>
                          <a:pt x="309" y="626"/>
                        </a:cubicBezTo>
                        <a:cubicBezTo>
                          <a:pt x="401" y="449"/>
                          <a:pt x="493" y="236"/>
                          <a:pt x="644" y="134"/>
                        </a:cubicBezTo>
                        <a:cubicBezTo>
                          <a:pt x="795" y="32"/>
                          <a:pt x="1003" y="32"/>
                          <a:pt x="1214" y="16"/>
                        </a:cubicBezTo>
                        <a:cubicBezTo>
                          <a:pt x="1425" y="0"/>
                          <a:pt x="1720" y="12"/>
                          <a:pt x="1910" y="39"/>
                        </a:cubicBezTo>
                        <a:cubicBezTo>
                          <a:pt x="2100" y="66"/>
                          <a:pt x="2198" y="102"/>
                          <a:pt x="2353" y="178"/>
                        </a:cubicBezTo>
                        <a:cubicBezTo>
                          <a:pt x="2508" y="254"/>
                          <a:pt x="2660" y="364"/>
                          <a:pt x="2843" y="498"/>
                        </a:cubicBezTo>
                        <a:cubicBezTo>
                          <a:pt x="3026" y="632"/>
                          <a:pt x="3249" y="812"/>
                          <a:pt x="3453" y="981"/>
                        </a:cubicBezTo>
                        <a:cubicBezTo>
                          <a:pt x="3657" y="1150"/>
                          <a:pt x="3942" y="1367"/>
                          <a:pt x="4070" y="1515"/>
                        </a:cubicBezTo>
                        <a:cubicBezTo>
                          <a:pt x="4198" y="1663"/>
                          <a:pt x="4212" y="1762"/>
                          <a:pt x="4220" y="1867"/>
                        </a:cubicBezTo>
                        <a:cubicBezTo>
                          <a:pt x="4228" y="1972"/>
                          <a:pt x="4178" y="2081"/>
                          <a:pt x="4117" y="2144"/>
                        </a:cubicBezTo>
                        <a:cubicBezTo>
                          <a:pt x="4056" y="2207"/>
                          <a:pt x="4002" y="2231"/>
                          <a:pt x="3856" y="2247"/>
                        </a:cubicBezTo>
                        <a:cubicBezTo>
                          <a:pt x="3710" y="2263"/>
                          <a:pt x="3758" y="2263"/>
                          <a:pt x="3239" y="2239"/>
                        </a:cubicBezTo>
                        <a:cubicBezTo>
                          <a:pt x="2720" y="2215"/>
                          <a:pt x="1252" y="2143"/>
                          <a:pt x="739" y="2104"/>
                        </a:cubicBezTo>
                        <a:cubicBezTo>
                          <a:pt x="226" y="2065"/>
                          <a:pt x="282" y="2077"/>
                          <a:pt x="161" y="2002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CCC0D9"/>
                      </a:gs>
                      <a:gs pos="100000">
                        <a:srgbClr val="CCC0D9">
                          <a:gamma/>
                          <a:tint val="20000"/>
                          <a:invGamma/>
                        </a:srgbClr>
                      </a:gs>
                    </a:gsLst>
                    <a:lin ang="2700000" scaled="1"/>
                  </a:gra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de-AT"/>
                  </a:p>
                </p:txBody>
              </p:sp>
              <p:sp>
                <p:nvSpPr>
                  <p:cNvPr id="61" name="Oval 16"/>
                  <p:cNvSpPr>
                    <a:spLocks noChangeArrowheads="1"/>
                  </p:cNvSpPr>
                  <p:nvPr/>
                </p:nvSpPr>
                <p:spPr bwMode="auto">
                  <a:xfrm>
                    <a:off x="2953" y="11891"/>
                    <a:ext cx="927" cy="927"/>
                  </a:xfrm>
                  <a:prstGeom prst="ellipse">
                    <a:avLst/>
                  </a:prstGeom>
                  <a:solidFill>
                    <a:srgbClr val="F2F2F2"/>
                  </a:solidFill>
                  <a:ln w="762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de-AT"/>
                  </a:p>
                </p:txBody>
              </p:sp>
              <p:sp>
                <p:nvSpPr>
                  <p:cNvPr id="62" name="Oval 15"/>
                  <p:cNvSpPr>
                    <a:spLocks noChangeArrowheads="1"/>
                  </p:cNvSpPr>
                  <p:nvPr/>
                </p:nvSpPr>
                <p:spPr bwMode="auto">
                  <a:xfrm>
                    <a:off x="5883" y="11994"/>
                    <a:ext cx="927" cy="927"/>
                  </a:xfrm>
                  <a:prstGeom prst="ellipse">
                    <a:avLst/>
                  </a:prstGeom>
                  <a:solidFill>
                    <a:srgbClr val="F2F2F2"/>
                  </a:solidFill>
                  <a:ln w="762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de-AT"/>
                  </a:p>
                </p:txBody>
              </p:sp>
              <p:sp>
                <p:nvSpPr>
                  <p:cNvPr id="63" name="Oval 14"/>
                  <p:cNvSpPr>
                    <a:spLocks noChangeArrowheads="1"/>
                  </p:cNvSpPr>
                  <p:nvPr/>
                </p:nvSpPr>
                <p:spPr bwMode="auto">
                  <a:xfrm rot="2498581">
                    <a:off x="6393" y="11537"/>
                    <a:ext cx="636" cy="143"/>
                  </a:xfrm>
                  <a:prstGeom prst="ellipse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de-AT"/>
                  </a:p>
                </p:txBody>
              </p:sp>
              <p:sp>
                <p:nvSpPr>
                  <p:cNvPr id="64" name="Oval 13"/>
                  <p:cNvSpPr>
                    <a:spLocks noChangeArrowheads="1"/>
                  </p:cNvSpPr>
                  <p:nvPr/>
                </p:nvSpPr>
                <p:spPr bwMode="auto">
                  <a:xfrm>
                    <a:off x="3290" y="11166"/>
                    <a:ext cx="269" cy="269"/>
                  </a:xfrm>
                  <a:prstGeom prst="ellips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de-AT"/>
                  </a:p>
                </p:txBody>
              </p:sp>
              <p:sp>
                <p:nvSpPr>
                  <p:cNvPr id="65" name="Freeform 12"/>
                  <p:cNvSpPr>
                    <a:spLocks/>
                  </p:cNvSpPr>
                  <p:nvPr/>
                </p:nvSpPr>
                <p:spPr bwMode="auto">
                  <a:xfrm>
                    <a:off x="3846" y="11044"/>
                    <a:ext cx="2177" cy="1127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64" y="358"/>
                      </a:cxn>
                      <a:cxn ang="0">
                        <a:pos x="249" y="673"/>
                      </a:cxn>
                      <a:cxn ang="0">
                        <a:pos x="594" y="929"/>
                      </a:cxn>
                      <a:cxn ang="0">
                        <a:pos x="1123" y="1102"/>
                      </a:cxn>
                      <a:cxn ang="0">
                        <a:pos x="1647" y="1078"/>
                      </a:cxn>
                      <a:cxn ang="0">
                        <a:pos x="1943" y="879"/>
                      </a:cxn>
                      <a:cxn ang="0">
                        <a:pos x="2099" y="594"/>
                      </a:cxn>
                      <a:cxn ang="0">
                        <a:pos x="2177" y="369"/>
                      </a:cxn>
                    </a:cxnLst>
                    <a:rect l="0" t="0" r="r" b="b"/>
                    <a:pathLst>
                      <a:path w="2177" h="1127">
                        <a:moveTo>
                          <a:pt x="0" y="0"/>
                        </a:moveTo>
                        <a:cubicBezTo>
                          <a:pt x="11" y="60"/>
                          <a:pt x="23" y="246"/>
                          <a:pt x="64" y="358"/>
                        </a:cubicBezTo>
                        <a:cubicBezTo>
                          <a:pt x="105" y="470"/>
                          <a:pt x="161" y="578"/>
                          <a:pt x="249" y="673"/>
                        </a:cubicBezTo>
                        <a:cubicBezTo>
                          <a:pt x="337" y="768"/>
                          <a:pt x="448" y="858"/>
                          <a:pt x="594" y="929"/>
                        </a:cubicBezTo>
                        <a:cubicBezTo>
                          <a:pt x="740" y="1000"/>
                          <a:pt x="948" y="1077"/>
                          <a:pt x="1123" y="1102"/>
                        </a:cubicBezTo>
                        <a:cubicBezTo>
                          <a:pt x="1298" y="1127"/>
                          <a:pt x="1510" y="1115"/>
                          <a:pt x="1647" y="1078"/>
                        </a:cubicBezTo>
                        <a:cubicBezTo>
                          <a:pt x="1784" y="1041"/>
                          <a:pt x="1868" y="960"/>
                          <a:pt x="1943" y="879"/>
                        </a:cubicBezTo>
                        <a:cubicBezTo>
                          <a:pt x="2018" y="798"/>
                          <a:pt x="2060" y="679"/>
                          <a:pt x="2099" y="594"/>
                        </a:cubicBezTo>
                        <a:cubicBezTo>
                          <a:pt x="2138" y="509"/>
                          <a:pt x="2161" y="416"/>
                          <a:pt x="2177" y="369"/>
                        </a:cubicBezTo>
                      </a:path>
                    </a:pathLst>
                  </a:cu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de-AT"/>
                  </a:p>
                </p:txBody>
              </p:sp>
              <p:sp>
                <p:nvSpPr>
                  <p:cNvPr id="66" name="Freeform 11"/>
                  <p:cNvSpPr>
                    <a:spLocks/>
                  </p:cNvSpPr>
                  <p:nvPr/>
                </p:nvSpPr>
                <p:spPr bwMode="auto">
                  <a:xfrm>
                    <a:off x="3833" y="10383"/>
                    <a:ext cx="2293" cy="901"/>
                  </a:xfrm>
                  <a:custGeom>
                    <a:avLst/>
                    <a:gdLst/>
                    <a:ahLst/>
                    <a:cxnLst>
                      <a:cxn ang="0">
                        <a:pos x="1933" y="847"/>
                      </a:cxn>
                      <a:cxn ang="0">
                        <a:pos x="454" y="642"/>
                      </a:cxn>
                      <a:cxn ang="0">
                        <a:pos x="62" y="521"/>
                      </a:cxn>
                      <a:cxn ang="0">
                        <a:pos x="82" y="245"/>
                      </a:cxn>
                      <a:cxn ang="0">
                        <a:pos x="185" y="55"/>
                      </a:cxn>
                      <a:cxn ang="0">
                        <a:pos x="446" y="8"/>
                      </a:cxn>
                      <a:cxn ang="0">
                        <a:pos x="683" y="8"/>
                      </a:cxn>
                      <a:cxn ang="0">
                        <a:pos x="1015" y="40"/>
                      </a:cxn>
                      <a:cxn ang="0">
                        <a:pos x="1308" y="127"/>
                      </a:cxn>
                      <a:cxn ang="0">
                        <a:pos x="1720" y="380"/>
                      </a:cxn>
                      <a:cxn ang="0">
                        <a:pos x="2258" y="823"/>
                      </a:cxn>
                      <a:cxn ang="0">
                        <a:pos x="1933" y="847"/>
                      </a:cxn>
                    </a:cxnLst>
                    <a:rect l="0" t="0" r="r" b="b"/>
                    <a:pathLst>
                      <a:path w="2293" h="901">
                        <a:moveTo>
                          <a:pt x="1933" y="847"/>
                        </a:moveTo>
                        <a:cubicBezTo>
                          <a:pt x="1638" y="814"/>
                          <a:pt x="766" y="696"/>
                          <a:pt x="454" y="642"/>
                        </a:cubicBezTo>
                        <a:cubicBezTo>
                          <a:pt x="142" y="588"/>
                          <a:pt x="124" y="587"/>
                          <a:pt x="62" y="521"/>
                        </a:cubicBezTo>
                        <a:cubicBezTo>
                          <a:pt x="0" y="455"/>
                          <a:pt x="62" y="323"/>
                          <a:pt x="82" y="245"/>
                        </a:cubicBezTo>
                        <a:cubicBezTo>
                          <a:pt x="102" y="167"/>
                          <a:pt x="124" y="94"/>
                          <a:pt x="185" y="55"/>
                        </a:cubicBezTo>
                        <a:cubicBezTo>
                          <a:pt x="246" y="16"/>
                          <a:pt x="363" y="16"/>
                          <a:pt x="446" y="8"/>
                        </a:cubicBezTo>
                        <a:cubicBezTo>
                          <a:pt x="529" y="0"/>
                          <a:pt x="588" y="3"/>
                          <a:pt x="683" y="8"/>
                        </a:cubicBezTo>
                        <a:cubicBezTo>
                          <a:pt x="778" y="13"/>
                          <a:pt x="911" y="20"/>
                          <a:pt x="1015" y="40"/>
                        </a:cubicBezTo>
                        <a:cubicBezTo>
                          <a:pt x="1119" y="60"/>
                          <a:pt x="1191" y="70"/>
                          <a:pt x="1308" y="127"/>
                        </a:cubicBezTo>
                        <a:cubicBezTo>
                          <a:pt x="1425" y="184"/>
                          <a:pt x="1562" y="264"/>
                          <a:pt x="1720" y="380"/>
                        </a:cubicBezTo>
                        <a:cubicBezTo>
                          <a:pt x="1878" y="496"/>
                          <a:pt x="2223" y="745"/>
                          <a:pt x="2258" y="823"/>
                        </a:cubicBezTo>
                        <a:cubicBezTo>
                          <a:pt x="2293" y="901"/>
                          <a:pt x="2001" y="842"/>
                          <a:pt x="1933" y="847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DBE5F1"/>
                      </a:gs>
                      <a:gs pos="100000">
                        <a:srgbClr val="DBE5F1">
                          <a:gamma/>
                          <a:tint val="20000"/>
                          <a:invGamma/>
                        </a:srgbClr>
                      </a:gs>
                    </a:gsLst>
                    <a:lin ang="18900000" scaled="1"/>
                  </a:gra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de-AT"/>
                  </a:p>
                </p:txBody>
              </p:sp>
              <p:sp>
                <p:nvSpPr>
                  <p:cNvPr id="67" name="AutoShape 10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5547" y="10983"/>
                    <a:ext cx="259" cy="301"/>
                  </a:xfrm>
                  <a:prstGeom prst="flowChartDelay">
                    <a:avLst/>
                  </a:prstGeom>
                  <a:solidFill>
                    <a:srgbClr val="E5DFEC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de-AT"/>
                  </a:p>
                </p:txBody>
              </p:sp>
            </p:grpSp>
            <p:grpSp>
              <p:nvGrpSpPr>
                <p:cNvPr id="53" name="Group 2"/>
                <p:cNvGrpSpPr>
                  <a:grpSpLocks/>
                </p:cNvGrpSpPr>
                <p:nvPr/>
              </p:nvGrpSpPr>
              <p:grpSpPr bwMode="auto">
                <a:xfrm>
                  <a:off x="1439" y="10270"/>
                  <a:ext cx="2040" cy="2568"/>
                  <a:chOff x="3031" y="10830"/>
                  <a:chExt cx="2040" cy="2568"/>
                </a:xfrm>
              </p:grpSpPr>
              <p:sp>
                <p:nvSpPr>
                  <p:cNvPr id="54" name="AutoShape 8"/>
                  <p:cNvSpPr>
                    <a:spLocks noChangeArrowheads="1"/>
                  </p:cNvSpPr>
                  <p:nvPr/>
                </p:nvSpPr>
                <p:spPr bwMode="auto">
                  <a:xfrm rot="16200000" flipV="1">
                    <a:off x="2426" y="12155"/>
                    <a:ext cx="2317" cy="170"/>
                  </a:xfrm>
                  <a:prstGeom prst="parallelogram">
                    <a:avLst>
                      <a:gd name="adj" fmla="val 95848"/>
                    </a:avLst>
                  </a:prstGeom>
                  <a:solidFill>
                    <a:srgbClr val="BFBFB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de-AT"/>
                  </a:p>
                </p:txBody>
              </p:sp>
              <p:sp>
                <p:nvSpPr>
                  <p:cNvPr id="55" name="AutoShape 7"/>
                  <p:cNvSpPr>
                    <a:spLocks noChangeArrowheads="1"/>
                  </p:cNvSpPr>
                  <p:nvPr/>
                </p:nvSpPr>
                <p:spPr bwMode="auto">
                  <a:xfrm rot="-5400000">
                    <a:off x="3390" y="10988"/>
                    <a:ext cx="389" cy="170"/>
                  </a:xfrm>
                  <a:prstGeom prst="flowChartDelay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de-AT"/>
                  </a:p>
                </p:txBody>
              </p:sp>
              <p:sp>
                <p:nvSpPr>
                  <p:cNvPr id="56" name="AutoShape 6"/>
                  <p:cNvSpPr>
                    <a:spLocks noChangeArrowheads="1"/>
                  </p:cNvSpPr>
                  <p:nvPr/>
                </p:nvSpPr>
                <p:spPr bwMode="auto">
                  <a:xfrm rot="-5400000">
                    <a:off x="2911" y="10950"/>
                    <a:ext cx="410" cy="170"/>
                  </a:xfrm>
                  <a:prstGeom prst="flowChartDelay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de-AT"/>
                  </a:p>
                </p:txBody>
              </p:sp>
              <p:sp>
                <p:nvSpPr>
                  <p:cNvPr id="57" name="AutoShape 5"/>
                  <p:cNvSpPr>
                    <a:spLocks noChangeShapeType="1"/>
                  </p:cNvSpPr>
                  <p:nvPr/>
                </p:nvSpPr>
                <p:spPr bwMode="auto">
                  <a:xfrm>
                    <a:off x="3113" y="10830"/>
                    <a:ext cx="461" cy="48"/>
                  </a:xfrm>
                  <a:prstGeom prst="straightConnector1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de-AT"/>
                  </a:p>
                </p:txBody>
              </p:sp>
              <p:sp>
                <p:nvSpPr>
                  <p:cNvPr id="58" name="AutoShape 4"/>
                  <p:cNvSpPr>
                    <a:spLocks noChangeArrowheads="1"/>
                  </p:cNvSpPr>
                  <p:nvPr/>
                </p:nvSpPr>
                <p:spPr bwMode="auto">
                  <a:xfrm rot="5400000" flipH="1" flipV="1">
                    <a:off x="2176" y="12074"/>
                    <a:ext cx="2179" cy="469"/>
                  </a:xfrm>
                  <a:prstGeom prst="parallelogram">
                    <a:avLst>
                      <a:gd name="adj" fmla="val 9421"/>
                    </a:avLst>
                  </a:prstGeom>
                  <a:solidFill>
                    <a:srgbClr val="F2F2F2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de-AT"/>
                  </a:p>
                </p:txBody>
              </p:sp>
              <p:sp>
                <p:nvSpPr>
                  <p:cNvPr id="59" name="Freeform 3"/>
                  <p:cNvSpPr>
                    <a:spLocks/>
                  </p:cNvSpPr>
                  <p:nvPr/>
                </p:nvSpPr>
                <p:spPr bwMode="auto">
                  <a:xfrm>
                    <a:off x="3574" y="11134"/>
                    <a:ext cx="1497" cy="1717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161" y="41"/>
                      </a:cxn>
                      <a:cxn ang="0">
                        <a:pos x="271" y="246"/>
                      </a:cxn>
                      <a:cxn ang="0">
                        <a:pos x="311" y="594"/>
                      </a:cxn>
                      <a:cxn ang="0">
                        <a:pos x="358" y="1045"/>
                      </a:cxn>
                      <a:cxn ang="0">
                        <a:pos x="517" y="1623"/>
                      </a:cxn>
                      <a:cxn ang="0">
                        <a:pos x="770" y="1607"/>
                      </a:cxn>
                      <a:cxn ang="0">
                        <a:pos x="1078" y="1148"/>
                      </a:cxn>
                      <a:cxn ang="0">
                        <a:pos x="1221" y="927"/>
                      </a:cxn>
                      <a:cxn ang="0">
                        <a:pos x="1403" y="753"/>
                      </a:cxn>
                      <a:cxn ang="0">
                        <a:pos x="1497" y="726"/>
                      </a:cxn>
                    </a:cxnLst>
                    <a:rect l="0" t="0" r="r" b="b"/>
                    <a:pathLst>
                      <a:path w="1497" h="1717">
                        <a:moveTo>
                          <a:pt x="0" y="0"/>
                        </a:moveTo>
                        <a:cubicBezTo>
                          <a:pt x="27" y="7"/>
                          <a:pt x="116" y="0"/>
                          <a:pt x="161" y="41"/>
                        </a:cubicBezTo>
                        <a:cubicBezTo>
                          <a:pt x="206" y="82"/>
                          <a:pt x="246" y="154"/>
                          <a:pt x="271" y="246"/>
                        </a:cubicBezTo>
                        <a:cubicBezTo>
                          <a:pt x="296" y="338"/>
                          <a:pt x="297" y="461"/>
                          <a:pt x="311" y="594"/>
                        </a:cubicBezTo>
                        <a:cubicBezTo>
                          <a:pt x="325" y="727"/>
                          <a:pt x="324" y="874"/>
                          <a:pt x="358" y="1045"/>
                        </a:cubicBezTo>
                        <a:cubicBezTo>
                          <a:pt x="392" y="1216"/>
                          <a:pt x="448" y="1529"/>
                          <a:pt x="517" y="1623"/>
                        </a:cubicBezTo>
                        <a:cubicBezTo>
                          <a:pt x="586" y="1717"/>
                          <a:pt x="677" y="1686"/>
                          <a:pt x="770" y="1607"/>
                        </a:cubicBezTo>
                        <a:cubicBezTo>
                          <a:pt x="863" y="1528"/>
                          <a:pt x="1003" y="1261"/>
                          <a:pt x="1078" y="1148"/>
                        </a:cubicBezTo>
                        <a:cubicBezTo>
                          <a:pt x="1153" y="1035"/>
                          <a:pt x="1167" y="993"/>
                          <a:pt x="1221" y="927"/>
                        </a:cubicBezTo>
                        <a:cubicBezTo>
                          <a:pt x="1275" y="861"/>
                          <a:pt x="1357" y="786"/>
                          <a:pt x="1403" y="753"/>
                        </a:cubicBezTo>
                        <a:cubicBezTo>
                          <a:pt x="1449" y="720"/>
                          <a:pt x="1478" y="732"/>
                          <a:pt x="1497" y="726"/>
                        </a:cubicBezTo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de-AT"/>
                  </a:p>
                </p:txBody>
              </p:sp>
            </p:grpSp>
          </p:grpSp>
        </p:grpSp>
        <p:grpSp>
          <p:nvGrpSpPr>
            <p:cNvPr id="7" name="Gruppieren 75"/>
            <p:cNvGrpSpPr/>
            <p:nvPr/>
          </p:nvGrpSpPr>
          <p:grpSpPr>
            <a:xfrm>
              <a:off x="6359502" y="4572550"/>
              <a:ext cx="1927274" cy="1571094"/>
              <a:chOff x="6428245" y="4316545"/>
              <a:chExt cx="1858531" cy="1515056"/>
            </a:xfrm>
          </p:grpSpPr>
          <p:grpSp>
            <p:nvGrpSpPr>
              <p:cNvPr id="8" name="Group 2"/>
              <p:cNvGrpSpPr>
                <a:grpSpLocks/>
              </p:cNvGrpSpPr>
              <p:nvPr/>
            </p:nvGrpSpPr>
            <p:grpSpPr bwMode="auto">
              <a:xfrm>
                <a:off x="6428245" y="4932628"/>
                <a:ext cx="1210242" cy="792104"/>
                <a:chOff x="1387" y="1974"/>
                <a:chExt cx="6917" cy="4529"/>
              </a:xfrm>
            </p:grpSpPr>
            <p:sp>
              <p:nvSpPr>
                <p:cNvPr id="23" name="Freeform 3"/>
                <p:cNvSpPr>
                  <a:spLocks/>
                </p:cNvSpPr>
                <p:nvPr/>
              </p:nvSpPr>
              <p:spPr bwMode="auto">
                <a:xfrm>
                  <a:off x="2202" y="1998"/>
                  <a:ext cx="4623" cy="3873"/>
                </a:xfrm>
                <a:custGeom>
                  <a:avLst/>
                  <a:gdLst/>
                  <a:ahLst/>
                  <a:cxnLst>
                    <a:cxn ang="0">
                      <a:pos x="0" y="1101"/>
                    </a:cxn>
                    <a:cxn ang="0">
                      <a:pos x="4119" y="0"/>
                    </a:cxn>
                    <a:cxn ang="0">
                      <a:pos x="4623" y="2047"/>
                    </a:cxn>
                    <a:cxn ang="0">
                      <a:pos x="3237" y="3873"/>
                    </a:cxn>
                    <a:cxn ang="0">
                      <a:pos x="0" y="1101"/>
                    </a:cxn>
                  </a:cxnLst>
                  <a:rect l="0" t="0" r="r" b="b"/>
                  <a:pathLst>
                    <a:path w="4623" h="3873">
                      <a:moveTo>
                        <a:pt x="0" y="1101"/>
                      </a:moveTo>
                      <a:lnTo>
                        <a:pt x="4119" y="0"/>
                      </a:lnTo>
                      <a:lnTo>
                        <a:pt x="4623" y="2047"/>
                      </a:lnTo>
                      <a:lnTo>
                        <a:pt x="3237" y="3873"/>
                      </a:lnTo>
                      <a:lnTo>
                        <a:pt x="0" y="1101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rgbClr val="FFFFFF">
                        <a:gamma/>
                        <a:shade val="46275"/>
                        <a:invGamma/>
                      </a:srgbClr>
                    </a:gs>
                    <a:gs pos="100000">
                      <a:srgbClr val="FFFFFF"/>
                    </a:gs>
                  </a:gsLst>
                  <a:lin ang="27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AT"/>
                </a:p>
              </p:txBody>
            </p:sp>
            <p:grpSp>
              <p:nvGrpSpPr>
                <p:cNvPr id="24" name="Group 4"/>
                <p:cNvGrpSpPr>
                  <a:grpSpLocks/>
                </p:cNvGrpSpPr>
                <p:nvPr/>
              </p:nvGrpSpPr>
              <p:grpSpPr bwMode="auto">
                <a:xfrm>
                  <a:off x="1387" y="1974"/>
                  <a:ext cx="6917" cy="4529"/>
                  <a:chOff x="1387" y="1974"/>
                  <a:chExt cx="6917" cy="4529"/>
                </a:xfrm>
              </p:grpSpPr>
              <p:cxnSp>
                <p:nvCxnSpPr>
                  <p:cNvPr id="25" name="AutoShape 5"/>
                  <p:cNvCxnSpPr>
                    <a:cxnSpLocks noChangeShapeType="1"/>
                  </p:cNvCxnSpPr>
                  <p:nvPr/>
                </p:nvCxnSpPr>
                <p:spPr bwMode="auto">
                  <a:xfrm flipV="1">
                    <a:off x="2062" y="1974"/>
                    <a:ext cx="4223" cy="1071"/>
                  </a:xfrm>
                  <a:prstGeom prst="straightConnector1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</p:cxnSp>
              <p:grpSp>
                <p:nvGrpSpPr>
                  <p:cNvPr id="26" name="Group 6"/>
                  <p:cNvGrpSpPr>
                    <a:grpSpLocks/>
                  </p:cNvGrpSpPr>
                  <p:nvPr/>
                </p:nvGrpSpPr>
                <p:grpSpPr bwMode="auto">
                  <a:xfrm>
                    <a:off x="1387" y="1996"/>
                    <a:ext cx="6917" cy="4507"/>
                    <a:chOff x="1387" y="1996"/>
                    <a:chExt cx="6917" cy="4507"/>
                  </a:xfrm>
                </p:grpSpPr>
                <p:grpSp>
                  <p:nvGrpSpPr>
                    <p:cNvPr id="27" name="Group 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736" y="2261"/>
                      <a:ext cx="4530" cy="3299"/>
                      <a:chOff x="2736" y="2261"/>
                      <a:chExt cx="4530" cy="3299"/>
                    </a:xfrm>
                  </p:grpSpPr>
                  <p:cxnSp>
                    <p:nvCxnSpPr>
                      <p:cNvPr id="39" name="AutoShape 8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 flipV="1">
                        <a:off x="4314" y="3101"/>
                        <a:ext cx="2952" cy="1821"/>
                      </a:xfrm>
                      <a:prstGeom prst="straightConnector1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</p:cxnSp>
                  <p:cxnSp>
                    <p:nvCxnSpPr>
                      <p:cNvPr id="40" name="AutoShape 9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 flipV="1">
                        <a:off x="4922" y="3796"/>
                        <a:ext cx="2137" cy="1645"/>
                      </a:xfrm>
                      <a:prstGeom prst="straightConnector1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</p:cxnSp>
                  <p:cxnSp>
                    <p:nvCxnSpPr>
                      <p:cNvPr id="41" name="AutoShape 10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 flipV="1">
                        <a:off x="3746" y="2987"/>
                        <a:ext cx="2863" cy="1442"/>
                      </a:xfrm>
                      <a:prstGeom prst="straightConnector1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</p:cxnSp>
                  <p:cxnSp>
                    <p:nvCxnSpPr>
                      <p:cNvPr id="42" name="AutoShape 11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 flipV="1">
                        <a:off x="3215" y="2618"/>
                        <a:ext cx="3309" cy="1357"/>
                      </a:xfrm>
                      <a:prstGeom prst="straightConnector1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</p:cxnSp>
                  <p:cxnSp>
                    <p:nvCxnSpPr>
                      <p:cNvPr id="43" name="AutoShape 12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 flipV="1">
                        <a:off x="2736" y="2261"/>
                        <a:ext cx="3642" cy="1284"/>
                      </a:xfrm>
                      <a:prstGeom prst="straightConnector1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</p:cxnSp>
                  <p:grpSp>
                    <p:nvGrpSpPr>
                      <p:cNvPr id="44" name="Group 13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774" y="2437"/>
                        <a:ext cx="4138" cy="3123"/>
                        <a:chOff x="2774" y="2437"/>
                        <a:chExt cx="4138" cy="3123"/>
                      </a:xfrm>
                    </p:grpSpPr>
                    <p:cxnSp>
                      <p:nvCxnSpPr>
                        <p:cNvPr id="45" name="AutoShape 14"/>
                        <p:cNvCxnSpPr>
                          <a:cxnSpLocks noChangeShapeType="1"/>
                        </p:cNvCxnSpPr>
                        <p:nvPr/>
                      </p:nvCxnSpPr>
                      <p:spPr bwMode="auto">
                        <a:xfrm>
                          <a:off x="2774" y="2944"/>
                          <a:ext cx="3015" cy="2616"/>
                        </a:xfrm>
                        <a:prstGeom prst="straightConnector1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</p:cxnSp>
                    <p:cxnSp>
                      <p:nvCxnSpPr>
                        <p:cNvPr id="46" name="AutoShape 15"/>
                        <p:cNvCxnSpPr>
                          <a:cxnSpLocks noChangeShapeType="1"/>
                        </p:cNvCxnSpPr>
                        <p:nvPr/>
                      </p:nvCxnSpPr>
                      <p:spPr bwMode="auto">
                        <a:xfrm>
                          <a:off x="3279" y="2812"/>
                          <a:ext cx="2891" cy="2403"/>
                        </a:xfrm>
                        <a:prstGeom prst="straightConnector1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</p:cxnSp>
                    <p:cxnSp>
                      <p:nvCxnSpPr>
                        <p:cNvPr id="47" name="AutoShape 16"/>
                        <p:cNvCxnSpPr>
                          <a:cxnSpLocks noChangeShapeType="1"/>
                        </p:cNvCxnSpPr>
                        <p:nvPr/>
                      </p:nvCxnSpPr>
                      <p:spPr bwMode="auto">
                        <a:xfrm>
                          <a:off x="3746" y="2686"/>
                          <a:ext cx="2778" cy="2162"/>
                        </a:xfrm>
                        <a:prstGeom prst="straightConnector1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</p:cxnSp>
                    <p:cxnSp>
                      <p:nvCxnSpPr>
                        <p:cNvPr id="48" name="AutoShape 17"/>
                        <p:cNvCxnSpPr>
                          <a:cxnSpLocks noChangeShapeType="1"/>
                        </p:cNvCxnSpPr>
                        <p:nvPr/>
                      </p:nvCxnSpPr>
                      <p:spPr bwMode="auto">
                        <a:xfrm>
                          <a:off x="4284" y="2552"/>
                          <a:ext cx="2486" cy="2006"/>
                        </a:xfrm>
                        <a:prstGeom prst="straightConnector1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</p:cxnSp>
                    <p:cxnSp>
                      <p:nvCxnSpPr>
                        <p:cNvPr id="49" name="AutoShape 18"/>
                        <p:cNvCxnSpPr>
                          <a:cxnSpLocks noChangeShapeType="1"/>
                        </p:cNvCxnSpPr>
                        <p:nvPr/>
                      </p:nvCxnSpPr>
                      <p:spPr bwMode="auto">
                        <a:xfrm>
                          <a:off x="4725" y="2437"/>
                          <a:ext cx="2187" cy="1662"/>
                        </a:xfrm>
                        <a:prstGeom prst="straightConnector1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</p:cxnSp>
                  </p:grpSp>
                </p:grpSp>
                <p:grpSp>
                  <p:nvGrpSpPr>
                    <p:cNvPr id="28" name="Group 1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387" y="1996"/>
                      <a:ext cx="6917" cy="4507"/>
                      <a:chOff x="1387" y="1996"/>
                      <a:chExt cx="6917" cy="4507"/>
                    </a:xfrm>
                  </p:grpSpPr>
                  <p:sp>
                    <p:nvSpPr>
                      <p:cNvPr id="29" name="Freeform 20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7495" y="3909"/>
                        <a:ext cx="469" cy="501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315"/>
                          </a:cxn>
                          <a:cxn ang="0">
                            <a:pos x="396" y="501"/>
                          </a:cxn>
                          <a:cxn ang="0">
                            <a:pos x="469" y="118"/>
                          </a:cxn>
                          <a:cxn ang="0">
                            <a:pos x="322" y="0"/>
                          </a:cxn>
                        </a:cxnLst>
                        <a:rect l="0" t="0" r="r" b="b"/>
                        <a:pathLst>
                          <a:path w="469" h="501">
                            <a:moveTo>
                              <a:pt x="0" y="315"/>
                            </a:moveTo>
                            <a:lnTo>
                              <a:pt x="396" y="501"/>
                            </a:lnTo>
                            <a:lnTo>
                              <a:pt x="469" y="118"/>
                            </a:lnTo>
                            <a:lnTo>
                              <a:pt x="322" y="0"/>
                            </a:lnTo>
                          </a:path>
                        </a:pathLst>
                      </a:custGeom>
                      <a:noFill/>
                      <a:ln w="3810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de-AT"/>
                      </a:p>
                    </p:txBody>
                  </p:sp>
                  <p:sp>
                    <p:nvSpPr>
                      <p:cNvPr id="30" name="Freeform 2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114" y="4224"/>
                        <a:ext cx="3344" cy="2279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11" y="0"/>
                          </a:cxn>
                          <a:cxn ang="0">
                            <a:pos x="0" y="912"/>
                          </a:cxn>
                          <a:cxn ang="0">
                            <a:pos x="3234" y="2279"/>
                          </a:cxn>
                          <a:cxn ang="0">
                            <a:pos x="3344" y="1589"/>
                          </a:cxn>
                          <a:cxn ang="0">
                            <a:pos x="3026" y="1355"/>
                          </a:cxn>
                        </a:cxnLst>
                        <a:rect l="0" t="0" r="r" b="b"/>
                        <a:pathLst>
                          <a:path w="3344" h="2279">
                            <a:moveTo>
                              <a:pt x="11" y="0"/>
                            </a:moveTo>
                            <a:lnTo>
                              <a:pt x="0" y="912"/>
                            </a:lnTo>
                            <a:lnTo>
                              <a:pt x="3234" y="2279"/>
                            </a:lnTo>
                            <a:lnTo>
                              <a:pt x="3344" y="1589"/>
                            </a:lnTo>
                            <a:lnTo>
                              <a:pt x="3026" y="1355"/>
                            </a:lnTo>
                          </a:path>
                        </a:pathLst>
                      </a:custGeom>
                      <a:noFill/>
                      <a:ln w="571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de-AT"/>
                      </a:p>
                    </p:txBody>
                  </p:sp>
                  <p:grpSp>
                    <p:nvGrpSpPr>
                      <p:cNvPr id="31" name="Group 22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387" y="1996"/>
                        <a:ext cx="6917" cy="4350"/>
                        <a:chOff x="1387" y="1996"/>
                        <a:chExt cx="6917" cy="4350"/>
                      </a:xfrm>
                    </p:grpSpPr>
                    <p:sp>
                      <p:nvSpPr>
                        <p:cNvPr id="32" name="AutoShape 2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13285389" flipV="1">
                          <a:off x="1387" y="4576"/>
                          <a:ext cx="4709" cy="241"/>
                        </a:xfrm>
                        <a:prstGeom prst="parallelogram">
                          <a:avLst>
                            <a:gd name="adj" fmla="val 82409"/>
                          </a:avLst>
                        </a:prstGeom>
                        <a:solidFill>
                          <a:srgbClr val="F2F2F2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de-AT"/>
                        </a:p>
                      </p:txBody>
                    </p:sp>
                    <p:grpSp>
                      <p:nvGrpSpPr>
                        <p:cNvPr id="33" name="Group 24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2199" y="1996"/>
                          <a:ext cx="6063" cy="3882"/>
                          <a:chOff x="2199" y="8413"/>
                          <a:chExt cx="6063" cy="3882"/>
                        </a:xfrm>
                      </p:grpSpPr>
                      <p:cxnSp>
                        <p:nvCxnSpPr>
                          <p:cNvPr id="35" name="AutoShape 25"/>
                          <p:cNvCxnSpPr>
                            <a:cxnSpLocks noChangeShapeType="1"/>
                          </p:cNvCxnSpPr>
                          <p:nvPr/>
                        </p:nvCxnSpPr>
                        <p:spPr bwMode="auto">
                          <a:xfrm>
                            <a:off x="2199" y="9518"/>
                            <a:ext cx="3238" cy="2777"/>
                          </a:xfrm>
                          <a:prstGeom prst="straightConnector1">
                            <a:avLst/>
                          </a:prstGeom>
                          <a:noFill/>
                          <a:ln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:ln>
                        </p:spPr>
                      </p:cxnSp>
                      <p:cxnSp>
                        <p:nvCxnSpPr>
                          <p:cNvPr id="36" name="AutoShape 26"/>
                          <p:cNvCxnSpPr>
                            <a:cxnSpLocks noChangeShapeType="1"/>
                          </p:cNvCxnSpPr>
                          <p:nvPr/>
                        </p:nvCxnSpPr>
                        <p:spPr bwMode="auto">
                          <a:xfrm flipV="1">
                            <a:off x="2199" y="8415"/>
                            <a:ext cx="4120" cy="1103"/>
                          </a:xfrm>
                          <a:prstGeom prst="straightConnector1">
                            <a:avLst/>
                          </a:prstGeom>
                          <a:noFill/>
                          <a:ln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:ln>
                        </p:spPr>
                      </p:cxnSp>
                      <p:cxnSp>
                        <p:nvCxnSpPr>
                          <p:cNvPr id="37" name="AutoShape 27"/>
                          <p:cNvCxnSpPr>
                            <a:cxnSpLocks noChangeShapeType="1"/>
                          </p:cNvCxnSpPr>
                          <p:nvPr/>
                        </p:nvCxnSpPr>
                        <p:spPr bwMode="auto">
                          <a:xfrm flipV="1">
                            <a:off x="5437" y="9737"/>
                            <a:ext cx="2825" cy="2554"/>
                          </a:xfrm>
                          <a:prstGeom prst="straightConnector1">
                            <a:avLst/>
                          </a:prstGeom>
                          <a:noFill/>
                          <a:ln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:ln>
                        </p:spPr>
                      </p:cxnSp>
                      <p:cxnSp>
                        <p:nvCxnSpPr>
                          <p:cNvPr id="38" name="AutoShape 28"/>
                          <p:cNvCxnSpPr>
                            <a:cxnSpLocks noChangeShapeType="1"/>
                          </p:cNvCxnSpPr>
                          <p:nvPr/>
                        </p:nvCxnSpPr>
                        <p:spPr bwMode="auto">
                          <a:xfrm>
                            <a:off x="6316" y="8413"/>
                            <a:ext cx="1943" cy="1323"/>
                          </a:xfrm>
                          <a:prstGeom prst="straightConnector1">
                            <a:avLst/>
                          </a:prstGeom>
                          <a:noFill/>
                          <a:ln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:ln>
                        </p:spPr>
                      </p:cxnSp>
                    </p:grpSp>
                    <p:sp>
                      <p:nvSpPr>
                        <p:cNvPr id="34" name="Freeform 29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5427" y="3349"/>
                          <a:ext cx="2877" cy="2997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12" y="2691"/>
                            </a:cxn>
                            <a:cxn ang="0">
                              <a:pos x="2877" y="0"/>
                            </a:cxn>
                            <a:cxn ang="0">
                              <a:pos x="2877" y="78"/>
                            </a:cxn>
                            <a:cxn ang="0">
                              <a:pos x="0" y="2997"/>
                            </a:cxn>
                            <a:cxn ang="0">
                              <a:pos x="12" y="2691"/>
                            </a:cxn>
                          </a:cxnLst>
                          <a:rect l="0" t="0" r="r" b="b"/>
                          <a:pathLst>
                            <a:path w="2877" h="2997">
                              <a:moveTo>
                                <a:pt x="12" y="2691"/>
                              </a:moveTo>
                              <a:lnTo>
                                <a:pt x="2877" y="0"/>
                              </a:lnTo>
                              <a:lnTo>
                                <a:pt x="2877" y="78"/>
                              </a:lnTo>
                              <a:lnTo>
                                <a:pt x="0" y="2997"/>
                              </a:lnTo>
                              <a:lnTo>
                                <a:pt x="12" y="2691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BFBFBF"/>
                        </a:solidFill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de-AT"/>
                        </a:p>
                      </p:txBody>
                    </p:sp>
                  </p:grpSp>
                </p:grpSp>
              </p:grpSp>
            </p:grpSp>
          </p:grpSp>
          <p:grpSp>
            <p:nvGrpSpPr>
              <p:cNvPr id="9" name="Group 2"/>
              <p:cNvGrpSpPr>
                <a:grpSpLocks/>
              </p:cNvGrpSpPr>
              <p:nvPr/>
            </p:nvGrpSpPr>
            <p:grpSpPr bwMode="auto">
              <a:xfrm>
                <a:off x="7268356" y="4316545"/>
                <a:ext cx="1018420" cy="1515056"/>
                <a:chOff x="1859" y="8389"/>
                <a:chExt cx="2432" cy="3616"/>
              </a:xfrm>
            </p:grpSpPr>
            <p:sp>
              <p:nvSpPr>
                <p:cNvPr id="10" name="Oval 3"/>
                <p:cNvSpPr>
                  <a:spLocks noChangeArrowheads="1"/>
                </p:cNvSpPr>
                <p:nvPr/>
              </p:nvSpPr>
              <p:spPr bwMode="auto">
                <a:xfrm rot="-1022691">
                  <a:off x="1859" y="8389"/>
                  <a:ext cx="2432" cy="2432"/>
                </a:xfrm>
                <a:prstGeom prst="ellipse">
                  <a:avLst/>
                </a:prstGeom>
                <a:noFill/>
                <a:ln w="38100">
                  <a:solidFill>
                    <a:srgbClr val="FDE9D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AT"/>
                </a:p>
              </p:txBody>
            </p:sp>
            <p:sp>
              <p:nvSpPr>
                <p:cNvPr id="11" name="Rectangle 4"/>
                <p:cNvSpPr>
                  <a:spLocks noChangeArrowheads="1"/>
                </p:cNvSpPr>
                <p:nvPr/>
              </p:nvSpPr>
              <p:spPr bwMode="auto">
                <a:xfrm>
                  <a:off x="3028" y="9775"/>
                  <a:ext cx="85" cy="2087"/>
                </a:xfrm>
                <a:prstGeom prst="rect">
                  <a:avLst/>
                </a:prstGeom>
                <a:gradFill rotWithShape="0">
                  <a:gsLst>
                    <a:gs pos="0">
                      <a:srgbClr val="DBE5F1"/>
                    </a:gs>
                    <a:gs pos="100000">
                      <a:srgbClr val="DBE5F1">
                        <a:gamma/>
                        <a:tint val="20000"/>
                        <a:invGamma/>
                      </a:srgbClr>
                    </a:gs>
                  </a:gsLst>
                  <a:lin ang="2700000" scaled="1"/>
                </a:gra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AT"/>
                </a:p>
              </p:txBody>
            </p:sp>
            <p:sp>
              <p:nvSpPr>
                <p:cNvPr id="12" name="Rectangle 5"/>
                <p:cNvSpPr>
                  <a:spLocks noChangeArrowheads="1"/>
                </p:cNvSpPr>
                <p:nvPr/>
              </p:nvSpPr>
              <p:spPr bwMode="auto">
                <a:xfrm>
                  <a:off x="2688" y="11862"/>
                  <a:ext cx="765" cy="143"/>
                </a:xfrm>
                <a:prstGeom prst="rect">
                  <a:avLst/>
                </a:prstGeom>
                <a:gradFill rotWithShape="0">
                  <a:gsLst>
                    <a:gs pos="0">
                      <a:srgbClr val="BFBFBF">
                        <a:gamma/>
                        <a:shade val="60000"/>
                        <a:invGamma/>
                      </a:srgbClr>
                    </a:gs>
                    <a:gs pos="100000">
                      <a:srgbClr val="BFBFBF"/>
                    </a:gs>
                  </a:gsLst>
                  <a:lin ang="2700000" scaled="1"/>
                </a:gra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AT"/>
                </a:p>
              </p:txBody>
            </p:sp>
            <p:grpSp>
              <p:nvGrpSpPr>
                <p:cNvPr id="13" name="Group 6"/>
                <p:cNvGrpSpPr>
                  <a:grpSpLocks/>
                </p:cNvGrpSpPr>
                <p:nvPr/>
              </p:nvGrpSpPr>
              <p:grpSpPr bwMode="auto">
                <a:xfrm rot="777309">
                  <a:off x="3171" y="9654"/>
                  <a:ext cx="1083" cy="226"/>
                  <a:chOff x="4000" y="10709"/>
                  <a:chExt cx="4365" cy="911"/>
                </a:xfrm>
              </p:grpSpPr>
              <p:sp>
                <p:nvSpPr>
                  <p:cNvPr id="21" name="Arc 7"/>
                  <p:cNvSpPr>
                    <a:spLocks/>
                  </p:cNvSpPr>
                  <p:nvPr/>
                </p:nvSpPr>
                <p:spPr bwMode="auto">
                  <a:xfrm flipH="1" flipV="1">
                    <a:off x="4000" y="10919"/>
                    <a:ext cx="4365" cy="701"/>
                  </a:xfrm>
                  <a:custGeom>
                    <a:avLst/>
                    <a:gdLst>
                      <a:gd name="G0" fmla="+- 19992 0 0"/>
                      <a:gd name="G1" fmla="+- 21600 0 0"/>
                      <a:gd name="G2" fmla="+- 21600 0 0"/>
                      <a:gd name="T0" fmla="*/ 0 w 40260"/>
                      <a:gd name="T1" fmla="*/ 13422 h 21600"/>
                      <a:gd name="T2" fmla="*/ 40260 w 40260"/>
                      <a:gd name="T3" fmla="*/ 14131 h 21600"/>
                      <a:gd name="T4" fmla="*/ 19992 w 40260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260" h="21600" fill="none" extrusionOk="0">
                        <a:moveTo>
                          <a:pt x="-1" y="13421"/>
                        </a:moveTo>
                        <a:cubicBezTo>
                          <a:pt x="3320" y="5303"/>
                          <a:pt x="11220" y="-1"/>
                          <a:pt x="19992" y="0"/>
                        </a:cubicBezTo>
                        <a:cubicBezTo>
                          <a:pt x="29040" y="0"/>
                          <a:pt x="37130" y="5640"/>
                          <a:pt x="40259" y="14131"/>
                        </a:cubicBezTo>
                      </a:path>
                      <a:path w="40260" h="21600" stroke="0" extrusionOk="0">
                        <a:moveTo>
                          <a:pt x="-1" y="13421"/>
                        </a:moveTo>
                        <a:cubicBezTo>
                          <a:pt x="3320" y="5303"/>
                          <a:pt x="11220" y="-1"/>
                          <a:pt x="19992" y="0"/>
                        </a:cubicBezTo>
                        <a:cubicBezTo>
                          <a:pt x="29040" y="0"/>
                          <a:pt x="37130" y="5640"/>
                          <a:pt x="40259" y="14131"/>
                        </a:cubicBezTo>
                        <a:lnTo>
                          <a:pt x="19992" y="21600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DBE5F1"/>
                      </a:gs>
                      <a:gs pos="100000">
                        <a:srgbClr val="DBE5F1">
                          <a:gamma/>
                          <a:tint val="20000"/>
                          <a:invGamma/>
                        </a:srgbClr>
                      </a:gs>
                    </a:gsLst>
                    <a:lin ang="2700000" scaled="1"/>
                  </a:gra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de-AT"/>
                  </a:p>
                </p:txBody>
              </p:sp>
              <p:sp>
                <p:nvSpPr>
                  <p:cNvPr id="22" name="Arc 8"/>
                  <p:cNvSpPr>
                    <a:spLocks/>
                  </p:cNvSpPr>
                  <p:nvPr/>
                </p:nvSpPr>
                <p:spPr bwMode="auto">
                  <a:xfrm rot="10800000" flipH="1" flipV="1">
                    <a:off x="4000" y="10709"/>
                    <a:ext cx="4365" cy="701"/>
                  </a:xfrm>
                  <a:custGeom>
                    <a:avLst/>
                    <a:gdLst>
                      <a:gd name="G0" fmla="+- 19992 0 0"/>
                      <a:gd name="G1" fmla="+- 21600 0 0"/>
                      <a:gd name="G2" fmla="+- 21600 0 0"/>
                      <a:gd name="T0" fmla="*/ 0 w 40260"/>
                      <a:gd name="T1" fmla="*/ 13422 h 21600"/>
                      <a:gd name="T2" fmla="*/ 40260 w 40260"/>
                      <a:gd name="T3" fmla="*/ 14131 h 21600"/>
                      <a:gd name="T4" fmla="*/ 19992 w 40260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260" h="21600" fill="none" extrusionOk="0">
                        <a:moveTo>
                          <a:pt x="-1" y="13421"/>
                        </a:moveTo>
                        <a:cubicBezTo>
                          <a:pt x="3320" y="5303"/>
                          <a:pt x="11220" y="-1"/>
                          <a:pt x="19992" y="0"/>
                        </a:cubicBezTo>
                        <a:cubicBezTo>
                          <a:pt x="29040" y="0"/>
                          <a:pt x="37130" y="5640"/>
                          <a:pt x="40259" y="14131"/>
                        </a:cubicBezTo>
                      </a:path>
                      <a:path w="40260" h="21600" stroke="0" extrusionOk="0">
                        <a:moveTo>
                          <a:pt x="-1" y="13421"/>
                        </a:moveTo>
                        <a:cubicBezTo>
                          <a:pt x="3320" y="5303"/>
                          <a:pt x="11220" y="-1"/>
                          <a:pt x="19992" y="0"/>
                        </a:cubicBezTo>
                        <a:cubicBezTo>
                          <a:pt x="29040" y="0"/>
                          <a:pt x="37130" y="5640"/>
                          <a:pt x="40259" y="14131"/>
                        </a:cubicBezTo>
                        <a:lnTo>
                          <a:pt x="19992" y="21600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DBE5F1"/>
                      </a:gs>
                      <a:gs pos="100000">
                        <a:srgbClr val="DBE5F1">
                          <a:gamma/>
                          <a:tint val="20000"/>
                          <a:invGamma/>
                        </a:srgbClr>
                      </a:gs>
                    </a:gsLst>
                    <a:lin ang="2700000" scaled="1"/>
                  </a:gra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de-AT"/>
                  </a:p>
                </p:txBody>
              </p:sp>
            </p:grpSp>
            <p:grpSp>
              <p:nvGrpSpPr>
                <p:cNvPr id="14" name="Group 9"/>
                <p:cNvGrpSpPr>
                  <a:grpSpLocks/>
                </p:cNvGrpSpPr>
                <p:nvPr/>
              </p:nvGrpSpPr>
              <p:grpSpPr bwMode="auto">
                <a:xfrm rot="4377309">
                  <a:off x="2333" y="8866"/>
                  <a:ext cx="1083" cy="226"/>
                  <a:chOff x="4000" y="10709"/>
                  <a:chExt cx="4365" cy="911"/>
                </a:xfrm>
              </p:grpSpPr>
              <p:sp>
                <p:nvSpPr>
                  <p:cNvPr id="19" name="Arc 10"/>
                  <p:cNvSpPr>
                    <a:spLocks/>
                  </p:cNvSpPr>
                  <p:nvPr/>
                </p:nvSpPr>
                <p:spPr bwMode="auto">
                  <a:xfrm flipH="1" flipV="1">
                    <a:off x="4000" y="10919"/>
                    <a:ext cx="4365" cy="701"/>
                  </a:xfrm>
                  <a:custGeom>
                    <a:avLst/>
                    <a:gdLst>
                      <a:gd name="G0" fmla="+- 19992 0 0"/>
                      <a:gd name="G1" fmla="+- 21600 0 0"/>
                      <a:gd name="G2" fmla="+- 21600 0 0"/>
                      <a:gd name="T0" fmla="*/ 0 w 40260"/>
                      <a:gd name="T1" fmla="*/ 13422 h 21600"/>
                      <a:gd name="T2" fmla="*/ 40260 w 40260"/>
                      <a:gd name="T3" fmla="*/ 14131 h 21600"/>
                      <a:gd name="T4" fmla="*/ 19992 w 40260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260" h="21600" fill="none" extrusionOk="0">
                        <a:moveTo>
                          <a:pt x="-1" y="13421"/>
                        </a:moveTo>
                        <a:cubicBezTo>
                          <a:pt x="3320" y="5303"/>
                          <a:pt x="11220" y="-1"/>
                          <a:pt x="19992" y="0"/>
                        </a:cubicBezTo>
                        <a:cubicBezTo>
                          <a:pt x="29040" y="0"/>
                          <a:pt x="37130" y="5640"/>
                          <a:pt x="40259" y="14131"/>
                        </a:cubicBezTo>
                      </a:path>
                      <a:path w="40260" h="21600" stroke="0" extrusionOk="0">
                        <a:moveTo>
                          <a:pt x="-1" y="13421"/>
                        </a:moveTo>
                        <a:cubicBezTo>
                          <a:pt x="3320" y="5303"/>
                          <a:pt x="11220" y="-1"/>
                          <a:pt x="19992" y="0"/>
                        </a:cubicBezTo>
                        <a:cubicBezTo>
                          <a:pt x="29040" y="0"/>
                          <a:pt x="37130" y="5640"/>
                          <a:pt x="40259" y="14131"/>
                        </a:cubicBezTo>
                        <a:lnTo>
                          <a:pt x="19992" y="21600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DBE5F1"/>
                      </a:gs>
                      <a:gs pos="100000">
                        <a:srgbClr val="DBE5F1">
                          <a:gamma/>
                          <a:tint val="20000"/>
                          <a:invGamma/>
                        </a:srgbClr>
                      </a:gs>
                    </a:gsLst>
                    <a:lin ang="2700000" scaled="1"/>
                  </a:gra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de-AT"/>
                  </a:p>
                </p:txBody>
              </p:sp>
              <p:sp>
                <p:nvSpPr>
                  <p:cNvPr id="20" name="Arc 11"/>
                  <p:cNvSpPr>
                    <a:spLocks/>
                  </p:cNvSpPr>
                  <p:nvPr/>
                </p:nvSpPr>
                <p:spPr bwMode="auto">
                  <a:xfrm rot="10800000" flipH="1" flipV="1">
                    <a:off x="4000" y="10709"/>
                    <a:ext cx="4365" cy="701"/>
                  </a:xfrm>
                  <a:custGeom>
                    <a:avLst/>
                    <a:gdLst>
                      <a:gd name="G0" fmla="+- 19992 0 0"/>
                      <a:gd name="G1" fmla="+- 21600 0 0"/>
                      <a:gd name="G2" fmla="+- 21600 0 0"/>
                      <a:gd name="T0" fmla="*/ 0 w 40260"/>
                      <a:gd name="T1" fmla="*/ 13422 h 21600"/>
                      <a:gd name="T2" fmla="*/ 40260 w 40260"/>
                      <a:gd name="T3" fmla="*/ 14131 h 21600"/>
                      <a:gd name="T4" fmla="*/ 19992 w 40260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260" h="21600" fill="none" extrusionOk="0">
                        <a:moveTo>
                          <a:pt x="-1" y="13421"/>
                        </a:moveTo>
                        <a:cubicBezTo>
                          <a:pt x="3320" y="5303"/>
                          <a:pt x="11220" y="-1"/>
                          <a:pt x="19992" y="0"/>
                        </a:cubicBezTo>
                        <a:cubicBezTo>
                          <a:pt x="29040" y="0"/>
                          <a:pt x="37130" y="5640"/>
                          <a:pt x="40259" y="14131"/>
                        </a:cubicBezTo>
                      </a:path>
                      <a:path w="40260" h="21600" stroke="0" extrusionOk="0">
                        <a:moveTo>
                          <a:pt x="-1" y="13421"/>
                        </a:moveTo>
                        <a:cubicBezTo>
                          <a:pt x="3320" y="5303"/>
                          <a:pt x="11220" y="-1"/>
                          <a:pt x="19992" y="0"/>
                        </a:cubicBezTo>
                        <a:cubicBezTo>
                          <a:pt x="29040" y="0"/>
                          <a:pt x="37130" y="5640"/>
                          <a:pt x="40259" y="14131"/>
                        </a:cubicBezTo>
                        <a:lnTo>
                          <a:pt x="19992" y="21600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DBE5F1"/>
                      </a:gs>
                      <a:gs pos="100000">
                        <a:srgbClr val="DBE5F1">
                          <a:gamma/>
                          <a:tint val="20000"/>
                          <a:invGamma/>
                        </a:srgbClr>
                      </a:gs>
                    </a:gsLst>
                    <a:lin ang="2700000" scaled="1"/>
                  </a:gra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de-AT"/>
                  </a:p>
                </p:txBody>
              </p:sp>
            </p:grpSp>
            <p:grpSp>
              <p:nvGrpSpPr>
                <p:cNvPr id="15" name="Group 12"/>
                <p:cNvGrpSpPr>
                  <a:grpSpLocks/>
                </p:cNvGrpSpPr>
                <p:nvPr/>
              </p:nvGrpSpPr>
              <p:grpSpPr bwMode="auto">
                <a:xfrm rot="18777308">
                  <a:off x="2072" y="9970"/>
                  <a:ext cx="1083" cy="226"/>
                  <a:chOff x="4000" y="10709"/>
                  <a:chExt cx="4365" cy="911"/>
                </a:xfrm>
              </p:grpSpPr>
              <p:sp>
                <p:nvSpPr>
                  <p:cNvPr id="17" name="Arc 13"/>
                  <p:cNvSpPr>
                    <a:spLocks/>
                  </p:cNvSpPr>
                  <p:nvPr/>
                </p:nvSpPr>
                <p:spPr bwMode="auto">
                  <a:xfrm flipH="1" flipV="1">
                    <a:off x="4000" y="10919"/>
                    <a:ext cx="4365" cy="701"/>
                  </a:xfrm>
                  <a:custGeom>
                    <a:avLst/>
                    <a:gdLst>
                      <a:gd name="G0" fmla="+- 19992 0 0"/>
                      <a:gd name="G1" fmla="+- 21600 0 0"/>
                      <a:gd name="G2" fmla="+- 21600 0 0"/>
                      <a:gd name="T0" fmla="*/ 0 w 40260"/>
                      <a:gd name="T1" fmla="*/ 13422 h 21600"/>
                      <a:gd name="T2" fmla="*/ 40260 w 40260"/>
                      <a:gd name="T3" fmla="*/ 14131 h 21600"/>
                      <a:gd name="T4" fmla="*/ 19992 w 40260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260" h="21600" fill="none" extrusionOk="0">
                        <a:moveTo>
                          <a:pt x="-1" y="13421"/>
                        </a:moveTo>
                        <a:cubicBezTo>
                          <a:pt x="3320" y="5303"/>
                          <a:pt x="11220" y="-1"/>
                          <a:pt x="19992" y="0"/>
                        </a:cubicBezTo>
                        <a:cubicBezTo>
                          <a:pt x="29040" y="0"/>
                          <a:pt x="37130" y="5640"/>
                          <a:pt x="40259" y="14131"/>
                        </a:cubicBezTo>
                      </a:path>
                      <a:path w="40260" h="21600" stroke="0" extrusionOk="0">
                        <a:moveTo>
                          <a:pt x="-1" y="13421"/>
                        </a:moveTo>
                        <a:cubicBezTo>
                          <a:pt x="3320" y="5303"/>
                          <a:pt x="11220" y="-1"/>
                          <a:pt x="19992" y="0"/>
                        </a:cubicBezTo>
                        <a:cubicBezTo>
                          <a:pt x="29040" y="0"/>
                          <a:pt x="37130" y="5640"/>
                          <a:pt x="40259" y="14131"/>
                        </a:cubicBezTo>
                        <a:lnTo>
                          <a:pt x="19992" y="21600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DBE5F1"/>
                      </a:gs>
                      <a:gs pos="100000">
                        <a:srgbClr val="DBE5F1">
                          <a:gamma/>
                          <a:tint val="20000"/>
                          <a:invGamma/>
                        </a:srgbClr>
                      </a:gs>
                    </a:gsLst>
                    <a:lin ang="2700000" scaled="1"/>
                  </a:gra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de-AT"/>
                  </a:p>
                </p:txBody>
              </p:sp>
              <p:sp>
                <p:nvSpPr>
                  <p:cNvPr id="18" name="Arc 14"/>
                  <p:cNvSpPr>
                    <a:spLocks/>
                  </p:cNvSpPr>
                  <p:nvPr/>
                </p:nvSpPr>
                <p:spPr bwMode="auto">
                  <a:xfrm rot="10800000" flipH="1" flipV="1">
                    <a:off x="4000" y="10709"/>
                    <a:ext cx="4365" cy="701"/>
                  </a:xfrm>
                  <a:custGeom>
                    <a:avLst/>
                    <a:gdLst>
                      <a:gd name="G0" fmla="+- 19992 0 0"/>
                      <a:gd name="G1" fmla="+- 21600 0 0"/>
                      <a:gd name="G2" fmla="+- 21600 0 0"/>
                      <a:gd name="T0" fmla="*/ 0 w 40260"/>
                      <a:gd name="T1" fmla="*/ 13422 h 21600"/>
                      <a:gd name="T2" fmla="*/ 40260 w 40260"/>
                      <a:gd name="T3" fmla="*/ 14131 h 21600"/>
                      <a:gd name="T4" fmla="*/ 19992 w 40260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260" h="21600" fill="none" extrusionOk="0">
                        <a:moveTo>
                          <a:pt x="-1" y="13421"/>
                        </a:moveTo>
                        <a:cubicBezTo>
                          <a:pt x="3320" y="5303"/>
                          <a:pt x="11220" y="-1"/>
                          <a:pt x="19992" y="0"/>
                        </a:cubicBezTo>
                        <a:cubicBezTo>
                          <a:pt x="29040" y="0"/>
                          <a:pt x="37130" y="5640"/>
                          <a:pt x="40259" y="14131"/>
                        </a:cubicBezTo>
                      </a:path>
                      <a:path w="40260" h="21600" stroke="0" extrusionOk="0">
                        <a:moveTo>
                          <a:pt x="-1" y="13421"/>
                        </a:moveTo>
                        <a:cubicBezTo>
                          <a:pt x="3320" y="5303"/>
                          <a:pt x="11220" y="-1"/>
                          <a:pt x="19992" y="0"/>
                        </a:cubicBezTo>
                        <a:cubicBezTo>
                          <a:pt x="29040" y="0"/>
                          <a:pt x="37130" y="5640"/>
                          <a:pt x="40259" y="14131"/>
                        </a:cubicBezTo>
                        <a:lnTo>
                          <a:pt x="19992" y="21600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DBE5F1"/>
                      </a:gs>
                      <a:gs pos="100000">
                        <a:srgbClr val="DBE5F1">
                          <a:gamma/>
                          <a:tint val="20000"/>
                          <a:invGamma/>
                        </a:srgbClr>
                      </a:gs>
                    </a:gsLst>
                    <a:lin ang="2700000" scaled="1"/>
                  </a:gra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de-AT"/>
                  </a:p>
                </p:txBody>
              </p:sp>
            </p:grpSp>
            <p:sp>
              <p:nvSpPr>
                <p:cNvPr id="16" name="Oval 15"/>
                <p:cNvSpPr>
                  <a:spLocks noChangeArrowheads="1"/>
                </p:cNvSpPr>
                <p:nvPr/>
              </p:nvSpPr>
              <p:spPr bwMode="auto">
                <a:xfrm rot="-1022691">
                  <a:off x="2905" y="9436"/>
                  <a:ext cx="340" cy="3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BFBFBF">
                        <a:gamma/>
                        <a:shade val="60000"/>
                        <a:invGamma/>
                      </a:srgbClr>
                    </a:gs>
                    <a:gs pos="100000">
                      <a:srgbClr val="BFBFBF"/>
                    </a:gs>
                  </a:gsLst>
                  <a:lin ang="2700000" scaled="1"/>
                </a:gra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AT"/>
                </a:p>
              </p:txBody>
            </p:sp>
          </p:grpSp>
        </p:grpSp>
      </p:grpSp>
      <p:sp>
        <p:nvSpPr>
          <p:cNvPr id="78" name="Rechteck 77"/>
          <p:cNvSpPr/>
          <p:nvPr/>
        </p:nvSpPr>
        <p:spPr>
          <a:xfrm>
            <a:off x="785787" y="2493024"/>
            <a:ext cx="8034685" cy="1152000"/>
          </a:xfrm>
          <a:prstGeom prst="rect">
            <a:avLst/>
          </a:prstGeom>
          <a:noFill/>
          <a:ln w="1905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29914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1D32B2-D1A8-4272-8B5C-967EAA53E7B3}" type="slidenum">
              <a:rPr lang="de-DE" smtClean="0"/>
              <a:pPr>
                <a:defRPr/>
              </a:pPr>
              <a:t>30</a:t>
            </a:fld>
            <a:endParaRPr lang="de-DE" dirty="0"/>
          </a:p>
        </p:txBody>
      </p:sp>
      <p:grpSp>
        <p:nvGrpSpPr>
          <p:cNvPr id="3" name="Gruppieren 2"/>
          <p:cNvGrpSpPr/>
          <p:nvPr/>
        </p:nvGrpSpPr>
        <p:grpSpPr>
          <a:xfrm>
            <a:off x="1907704" y="1231290"/>
            <a:ext cx="6480719" cy="3493854"/>
            <a:chOff x="2628057" y="1231290"/>
            <a:chExt cx="6480719" cy="3493854"/>
          </a:xfrm>
        </p:grpSpPr>
        <p:sp>
          <p:nvSpPr>
            <p:cNvPr id="7" name="Kreis 6"/>
            <p:cNvSpPr/>
            <p:nvPr/>
          </p:nvSpPr>
          <p:spPr>
            <a:xfrm>
              <a:off x="4164967" y="1231290"/>
              <a:ext cx="3503378" cy="3380405"/>
            </a:xfrm>
            <a:prstGeom prst="pie">
              <a:avLst>
                <a:gd name="adj1" fmla="val 9617765"/>
                <a:gd name="adj2" fmla="val 16200000"/>
              </a:avLst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chemeClr val="tx1"/>
                </a:solidFill>
              </a:endParaRPr>
            </a:p>
          </p:txBody>
        </p:sp>
        <p:sp>
          <p:nvSpPr>
            <p:cNvPr id="9" name="Kreis 8"/>
            <p:cNvSpPr/>
            <p:nvPr/>
          </p:nvSpPr>
          <p:spPr>
            <a:xfrm flipH="1">
              <a:off x="4308982" y="1344739"/>
              <a:ext cx="3503378" cy="3380405"/>
            </a:xfrm>
            <a:prstGeom prst="pie">
              <a:avLst>
                <a:gd name="adj1" fmla="val 1202788"/>
                <a:gd name="adj2" fmla="val 16200000"/>
              </a:avLst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chemeClr val="tx1"/>
                </a:solidFill>
              </a:endParaRPr>
            </a:p>
          </p:txBody>
        </p:sp>
        <p:sp>
          <p:nvSpPr>
            <p:cNvPr id="11" name="Textfeld 10"/>
            <p:cNvSpPr txBox="1"/>
            <p:nvPr/>
          </p:nvSpPr>
          <p:spPr>
            <a:xfrm>
              <a:off x="5724400" y="3645024"/>
              <a:ext cx="3384376" cy="5232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1">
                  <a:lumMod val="7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lvl="0" algn="ctr"/>
              <a:r>
                <a:rPr lang="en-US" sz="2800" dirty="0">
                  <a:latin typeface="+mn-lt"/>
                </a:rPr>
                <a:t>Large </a:t>
              </a:r>
              <a:r>
                <a:rPr lang="en-US" sz="2800" dirty="0" smtClean="0">
                  <a:latin typeface="+mn-lt"/>
                </a:rPr>
                <a:t>investors (66%)</a:t>
              </a:r>
              <a:endParaRPr lang="de-DE" sz="2800" dirty="0">
                <a:latin typeface="+mn-lt"/>
              </a:endParaRPr>
            </a:p>
          </p:txBody>
        </p:sp>
        <p:sp>
          <p:nvSpPr>
            <p:cNvPr id="13" name="Textfeld 12"/>
            <p:cNvSpPr txBox="1"/>
            <p:nvPr/>
          </p:nvSpPr>
          <p:spPr>
            <a:xfrm>
              <a:off x="2628057" y="1617652"/>
              <a:ext cx="2880048" cy="5232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1">
                  <a:lumMod val="7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de-AT" sz="2800" dirty="0">
                  <a:latin typeface="+mn-lt"/>
                </a:rPr>
                <a:t>Small </a:t>
              </a:r>
              <a:r>
                <a:rPr lang="de-AT" sz="2800" dirty="0" err="1" smtClean="0">
                  <a:latin typeface="+mn-lt"/>
                </a:rPr>
                <a:t>savers</a:t>
              </a:r>
              <a:r>
                <a:rPr lang="de-AT" sz="2800" dirty="0" smtClean="0">
                  <a:latin typeface="+mn-lt"/>
                </a:rPr>
                <a:t> (33%)</a:t>
              </a:r>
              <a:endParaRPr lang="de-DE" sz="2800" dirty="0">
                <a:latin typeface="+mn-lt"/>
              </a:endParaRPr>
            </a:p>
          </p:txBody>
        </p:sp>
      </p:grpSp>
      <p:sp>
        <p:nvSpPr>
          <p:cNvPr id="12" name="Inhaltsplatzhalter 2"/>
          <p:cNvSpPr txBox="1">
            <a:spLocks/>
          </p:cNvSpPr>
          <p:nvPr/>
        </p:nvSpPr>
        <p:spPr>
          <a:xfrm>
            <a:off x="1120910" y="4365105"/>
            <a:ext cx="2803018" cy="1152128"/>
          </a:xfrm>
          <a:prstGeom prst="rect">
            <a:avLst/>
          </a:prstGeom>
        </p:spPr>
        <p:txBody>
          <a:bodyPr/>
          <a:lstStyle>
            <a:lvl1pPr marL="0" indent="0">
              <a:buNone/>
              <a:tabLst/>
              <a:defRPr sz="2800"/>
            </a:lvl1pPr>
            <a:lvl2pPr marL="723900" indent="-368300">
              <a:buNone/>
              <a:defRPr sz="2400"/>
            </a:lvl2pPr>
          </a:lstStyle>
          <a:p>
            <a:pPr fontAlgn="auto">
              <a:spcBef>
                <a:spcPts val="1200"/>
              </a:spcBef>
              <a:spcAft>
                <a:spcPts val="0"/>
              </a:spcAft>
              <a:tabLst>
                <a:tab pos="6548438" algn="r"/>
              </a:tabLst>
              <a:defRPr/>
            </a:pPr>
            <a:r>
              <a:rPr lang="de-AT" b="1" dirty="0" err="1" smtClean="0">
                <a:latin typeface="+mn-lt"/>
              </a:rPr>
              <a:t>Figure</a:t>
            </a:r>
            <a:r>
              <a:rPr lang="de-AT" b="1" dirty="0" smtClean="0">
                <a:latin typeface="+mn-lt"/>
              </a:rPr>
              <a:t> </a:t>
            </a:r>
            <a:r>
              <a:rPr lang="de-AT" b="1" dirty="0">
                <a:latin typeface="+mn-lt"/>
              </a:rPr>
              <a:t>5</a:t>
            </a:r>
            <a:r>
              <a:rPr lang="de-AT" b="1" dirty="0" smtClean="0">
                <a:latin typeface="+mn-lt"/>
              </a:rPr>
              <a:t>: </a:t>
            </a:r>
            <a:r>
              <a:rPr lang="de-DE" dirty="0" smtClean="0">
                <a:latin typeface="+mn-lt"/>
              </a:rPr>
              <a:t>Share</a:t>
            </a:r>
            <a:br>
              <a:rPr lang="de-DE" dirty="0" smtClean="0">
                <a:latin typeface="+mn-lt"/>
              </a:rPr>
            </a:br>
            <a:r>
              <a:rPr lang="de-DE" dirty="0" err="1" smtClean="0">
                <a:latin typeface="+mn-lt"/>
              </a:rPr>
              <a:t>of</a:t>
            </a:r>
            <a:r>
              <a:rPr lang="de-DE" dirty="0" smtClean="0">
                <a:latin typeface="+mn-lt"/>
              </a:rPr>
              <a:t> </a:t>
            </a:r>
            <a:r>
              <a:rPr lang="de-DE" dirty="0">
                <a:latin typeface="+mn-lt"/>
              </a:rPr>
              <a:t>total </a:t>
            </a:r>
            <a:r>
              <a:rPr lang="de-DE" dirty="0" err="1" smtClean="0">
                <a:latin typeface="+mn-lt"/>
              </a:rPr>
              <a:t>wealth</a:t>
            </a:r>
            <a:endParaRPr lang="de-D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70736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1D32B2-D1A8-4272-8B5C-967EAA53E7B3}" type="slidenum">
              <a:rPr lang="de-DE" smtClean="0"/>
              <a:pPr>
                <a:defRPr/>
              </a:pPr>
              <a:t>31</a:t>
            </a:fld>
            <a:endParaRPr lang="de-DE" dirty="0"/>
          </a:p>
        </p:txBody>
      </p:sp>
      <p:sp>
        <p:nvSpPr>
          <p:cNvPr id="9" name="Inhaltsplatzhalter 2"/>
          <p:cNvSpPr>
            <a:spLocks noGrp="1"/>
          </p:cNvSpPr>
          <p:nvPr>
            <p:ph idx="1"/>
          </p:nvPr>
        </p:nvSpPr>
        <p:spPr>
          <a:xfrm>
            <a:off x="899592" y="5517232"/>
            <a:ext cx="7806272" cy="720080"/>
          </a:xfrm>
        </p:spPr>
        <p:txBody>
          <a:bodyPr/>
          <a:lstStyle/>
          <a:p>
            <a:r>
              <a:rPr lang="de-AT" sz="2600" b="1" dirty="0" err="1" smtClean="0"/>
              <a:t>Figure</a:t>
            </a:r>
            <a:r>
              <a:rPr lang="de-AT" sz="2600" b="1" dirty="0" smtClean="0"/>
              <a:t> 6: </a:t>
            </a:r>
            <a:r>
              <a:rPr lang="de-DE" dirty="0" smtClean="0"/>
              <a:t>N</a:t>
            </a:r>
            <a:r>
              <a:rPr lang="en-US" sz="2600" dirty="0" err="1" smtClean="0"/>
              <a:t>egative</a:t>
            </a:r>
            <a:r>
              <a:rPr lang="en-US" sz="2600" dirty="0" smtClean="0"/>
              <a:t> </a:t>
            </a:r>
            <a:r>
              <a:rPr lang="en-US" sz="2600" dirty="0"/>
              <a:t>interest rate </a:t>
            </a:r>
            <a:r>
              <a:rPr lang="en-US" sz="2600" dirty="0" smtClean="0"/>
              <a:t>policy</a:t>
            </a:r>
            <a:endParaRPr lang="de-AT" sz="2600" dirty="0" smtClean="0"/>
          </a:p>
        </p:txBody>
      </p:sp>
      <p:grpSp>
        <p:nvGrpSpPr>
          <p:cNvPr id="5" name="Gruppieren 4"/>
          <p:cNvGrpSpPr/>
          <p:nvPr/>
        </p:nvGrpSpPr>
        <p:grpSpPr>
          <a:xfrm>
            <a:off x="785786" y="785794"/>
            <a:ext cx="7674646" cy="4587422"/>
            <a:chOff x="785786" y="785794"/>
            <a:chExt cx="7674646" cy="4587422"/>
          </a:xfrm>
        </p:grpSpPr>
        <p:sp>
          <p:nvSpPr>
            <p:cNvPr id="10" name="Rectangle 20"/>
            <p:cNvSpPr>
              <a:spLocks noChangeArrowheads="1"/>
            </p:cNvSpPr>
            <p:nvPr/>
          </p:nvSpPr>
          <p:spPr bwMode="auto">
            <a:xfrm>
              <a:off x="785786" y="785794"/>
              <a:ext cx="7674646" cy="4587422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AT"/>
            </a:p>
          </p:txBody>
        </p:sp>
        <p:cxnSp>
          <p:nvCxnSpPr>
            <p:cNvPr id="19" name="Gerader Verbinder 18"/>
            <p:cNvCxnSpPr/>
            <p:nvPr/>
          </p:nvCxnSpPr>
          <p:spPr>
            <a:xfrm>
              <a:off x="978874" y="2708920"/>
              <a:ext cx="7164000" cy="0"/>
            </a:xfrm>
            <a:prstGeom prst="line">
              <a:avLst/>
            </a:prstGeom>
            <a:ln w="28575"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Gerade Verbindung mit Pfeil 12"/>
            <p:cNvCxnSpPr/>
            <p:nvPr/>
          </p:nvCxnSpPr>
          <p:spPr>
            <a:xfrm flipV="1">
              <a:off x="1835696" y="1052736"/>
              <a:ext cx="0" cy="3816424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feld 20"/>
            <p:cNvSpPr txBox="1"/>
            <p:nvPr/>
          </p:nvSpPr>
          <p:spPr>
            <a:xfrm>
              <a:off x="978874" y="4263479"/>
              <a:ext cx="71284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latin typeface="+mn-lt"/>
                </a:rPr>
                <a:t>-5%</a:t>
              </a:r>
              <a:endParaRPr lang="de-DE" sz="2400" dirty="0">
                <a:latin typeface="+mn-lt"/>
              </a:endParaRPr>
            </a:p>
          </p:txBody>
        </p:sp>
        <p:sp>
          <p:nvSpPr>
            <p:cNvPr id="22" name="Textfeld 21"/>
            <p:cNvSpPr txBox="1"/>
            <p:nvPr/>
          </p:nvSpPr>
          <p:spPr>
            <a:xfrm>
              <a:off x="943678" y="3543399"/>
              <a:ext cx="67599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latin typeface="+mn-lt"/>
                </a:rPr>
                <a:t>-3%</a:t>
              </a:r>
              <a:endParaRPr lang="de-DE" sz="2400" dirty="0">
                <a:latin typeface="+mn-lt"/>
              </a:endParaRPr>
            </a:p>
          </p:txBody>
        </p:sp>
        <p:sp>
          <p:nvSpPr>
            <p:cNvPr id="24" name="Textfeld 23"/>
            <p:cNvSpPr txBox="1"/>
            <p:nvPr/>
          </p:nvSpPr>
          <p:spPr>
            <a:xfrm>
              <a:off x="971600" y="2060848"/>
              <a:ext cx="57606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>
                  <a:latin typeface="+mn-lt"/>
                </a:rPr>
                <a:t>1</a:t>
              </a:r>
              <a:r>
                <a:rPr lang="de-DE" sz="2400" dirty="0" smtClean="0">
                  <a:latin typeface="+mn-lt"/>
                </a:rPr>
                <a:t>%</a:t>
              </a:r>
              <a:endParaRPr lang="de-DE" sz="2400" dirty="0">
                <a:latin typeface="+mn-lt"/>
              </a:endParaRPr>
            </a:p>
          </p:txBody>
        </p:sp>
        <p:sp>
          <p:nvSpPr>
            <p:cNvPr id="25" name="Textfeld 24"/>
            <p:cNvSpPr txBox="1"/>
            <p:nvPr/>
          </p:nvSpPr>
          <p:spPr>
            <a:xfrm>
              <a:off x="971601" y="1659984"/>
              <a:ext cx="64804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latin typeface="+mn-lt"/>
                </a:rPr>
                <a:t>2%</a:t>
              </a:r>
              <a:endParaRPr lang="de-DE" sz="2400" dirty="0">
                <a:latin typeface="+mn-lt"/>
              </a:endParaRPr>
            </a:p>
          </p:txBody>
        </p:sp>
        <p:cxnSp>
          <p:nvCxnSpPr>
            <p:cNvPr id="29" name="Gerader Verbinder 28"/>
            <p:cNvCxnSpPr/>
            <p:nvPr/>
          </p:nvCxnSpPr>
          <p:spPr>
            <a:xfrm>
              <a:off x="1691720" y="4509120"/>
              <a:ext cx="360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Gerader Verbinder 29"/>
            <p:cNvCxnSpPr/>
            <p:nvPr/>
          </p:nvCxnSpPr>
          <p:spPr>
            <a:xfrm>
              <a:off x="1691720" y="3789040"/>
              <a:ext cx="360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Gerader Verbinder 30"/>
            <p:cNvCxnSpPr/>
            <p:nvPr/>
          </p:nvCxnSpPr>
          <p:spPr>
            <a:xfrm>
              <a:off x="1691720" y="2348880"/>
              <a:ext cx="360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Gerader Verbinder 31"/>
            <p:cNvCxnSpPr/>
            <p:nvPr/>
          </p:nvCxnSpPr>
          <p:spPr>
            <a:xfrm>
              <a:off x="1691720" y="1988840"/>
              <a:ext cx="360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Rechteck 38"/>
            <p:cNvSpPr/>
            <p:nvPr/>
          </p:nvSpPr>
          <p:spPr>
            <a:xfrm>
              <a:off x="2335454" y="3786076"/>
              <a:ext cx="216000" cy="720080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7" name="Rechteck 46"/>
            <p:cNvSpPr/>
            <p:nvPr/>
          </p:nvSpPr>
          <p:spPr>
            <a:xfrm>
              <a:off x="7657782" y="1621838"/>
              <a:ext cx="216000" cy="1080000"/>
            </a:xfrm>
            <a:prstGeom prst="rect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50" name="Rechteck 49"/>
            <p:cNvSpPr/>
            <p:nvPr/>
          </p:nvSpPr>
          <p:spPr>
            <a:xfrm>
              <a:off x="6438240" y="1982513"/>
              <a:ext cx="216000" cy="10800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51" name="Textfeld 50"/>
            <p:cNvSpPr txBox="1"/>
            <p:nvPr/>
          </p:nvSpPr>
          <p:spPr>
            <a:xfrm>
              <a:off x="6865782" y="973093"/>
              <a:ext cx="1368000" cy="430887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de-DE" sz="2200" dirty="0" smtClean="0">
                  <a:latin typeface="+mn-lt"/>
                </a:rPr>
                <a:t> </a:t>
              </a:r>
              <a:r>
                <a:rPr lang="de-DE" sz="2200" dirty="0" err="1" smtClean="0">
                  <a:latin typeface="+mn-lt"/>
                </a:rPr>
                <a:t>bank</a:t>
              </a:r>
              <a:r>
                <a:rPr lang="de-DE" sz="2200" dirty="0" smtClean="0">
                  <a:latin typeface="+mn-lt"/>
                </a:rPr>
                <a:t> </a:t>
              </a:r>
              <a:r>
                <a:rPr lang="de-DE" sz="2200" dirty="0" err="1" smtClean="0">
                  <a:latin typeface="+mn-lt"/>
                </a:rPr>
                <a:t>loan</a:t>
              </a:r>
              <a:endParaRPr lang="de-DE" sz="2200" dirty="0">
                <a:latin typeface="+mn-lt"/>
              </a:endParaRPr>
            </a:p>
          </p:txBody>
        </p:sp>
        <p:sp>
          <p:nvSpPr>
            <p:cNvPr id="55" name="Rechteck 54"/>
            <p:cNvSpPr/>
            <p:nvPr/>
          </p:nvSpPr>
          <p:spPr>
            <a:xfrm>
              <a:off x="4752032" y="1995090"/>
              <a:ext cx="216000" cy="720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56" name="Textfeld 55"/>
            <p:cNvSpPr txBox="1"/>
            <p:nvPr/>
          </p:nvSpPr>
          <p:spPr>
            <a:xfrm>
              <a:off x="2741955" y="970822"/>
              <a:ext cx="2252835" cy="769441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de-DE" sz="2200" dirty="0">
                  <a:latin typeface="+mn-lt"/>
                </a:rPr>
                <a:t>Interest </a:t>
              </a:r>
              <a:r>
                <a:rPr lang="de-DE" sz="2200" dirty="0" smtClean="0">
                  <a:latin typeface="+mn-lt"/>
                </a:rPr>
                <a:t>rate</a:t>
              </a:r>
              <a:br>
                <a:rPr lang="de-DE" sz="2200" dirty="0" smtClean="0">
                  <a:latin typeface="+mn-lt"/>
                </a:rPr>
              </a:br>
              <a:r>
                <a:rPr lang="de-DE" sz="2200" dirty="0" err="1" smtClean="0">
                  <a:latin typeface="+mn-lt"/>
                </a:rPr>
                <a:t>for</a:t>
              </a:r>
              <a:r>
                <a:rPr lang="de-DE" sz="2200" dirty="0" smtClean="0">
                  <a:latin typeface="+mn-lt"/>
                </a:rPr>
                <a:t> </a:t>
              </a:r>
              <a:r>
                <a:rPr lang="de-DE" sz="2200" dirty="0" err="1">
                  <a:latin typeface="+mn-lt"/>
                </a:rPr>
                <a:t>small</a:t>
              </a:r>
              <a:r>
                <a:rPr lang="de-DE" sz="2200" dirty="0">
                  <a:latin typeface="+mn-lt"/>
                </a:rPr>
                <a:t> </a:t>
              </a:r>
              <a:r>
                <a:rPr lang="de-DE" sz="2200" dirty="0" err="1">
                  <a:latin typeface="+mn-lt"/>
                </a:rPr>
                <a:t>savers</a:t>
              </a:r>
              <a:endParaRPr lang="de-DE" sz="2200" dirty="0">
                <a:latin typeface="+mn-lt"/>
              </a:endParaRPr>
            </a:p>
          </p:txBody>
        </p:sp>
        <p:sp>
          <p:nvSpPr>
            <p:cNvPr id="58" name="Textfeld 57"/>
            <p:cNvSpPr txBox="1"/>
            <p:nvPr/>
          </p:nvSpPr>
          <p:spPr>
            <a:xfrm>
              <a:off x="2744913" y="1929990"/>
              <a:ext cx="1080000" cy="430887"/>
            </a:xfrm>
            <a:prstGeom prst="rect">
              <a:avLst/>
            </a:prstGeom>
            <a:solidFill>
              <a:srgbClr val="FFC000">
                <a:alpha val="40000"/>
              </a:srgbClr>
            </a:solidFill>
          </p:spPr>
          <p:txBody>
            <a:bodyPr wrap="square" rtlCol="0">
              <a:spAutoFit/>
            </a:bodyPr>
            <a:lstStyle/>
            <a:p>
              <a:r>
                <a:rPr lang="de-DE" sz="2200" dirty="0" err="1" smtClean="0">
                  <a:latin typeface="+mn-lt"/>
                </a:rPr>
                <a:t>Subsidy</a:t>
              </a:r>
              <a:r>
                <a:rPr lang="de-DE" sz="2200" dirty="0" smtClean="0">
                  <a:latin typeface="+mn-lt"/>
                </a:rPr>
                <a:t> </a:t>
              </a:r>
              <a:endParaRPr lang="de-DE" sz="2200" dirty="0">
                <a:latin typeface="+mn-lt"/>
              </a:endParaRPr>
            </a:p>
          </p:txBody>
        </p:sp>
        <p:sp>
          <p:nvSpPr>
            <p:cNvPr id="33" name="Pfeil nach unten 32"/>
            <p:cNvSpPr/>
            <p:nvPr/>
          </p:nvSpPr>
          <p:spPr>
            <a:xfrm flipV="1">
              <a:off x="4103976" y="1994776"/>
              <a:ext cx="360000" cy="2520000"/>
            </a:xfrm>
            <a:prstGeom prst="downArrow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4" name="Pfeil nach unten 33"/>
            <p:cNvSpPr/>
            <p:nvPr/>
          </p:nvSpPr>
          <p:spPr>
            <a:xfrm flipV="1">
              <a:off x="5784009" y="1994420"/>
              <a:ext cx="360000" cy="2520000"/>
            </a:xfrm>
            <a:prstGeom prst="downArrow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5" name="Textfeld 34"/>
            <p:cNvSpPr txBox="1"/>
            <p:nvPr/>
          </p:nvSpPr>
          <p:spPr>
            <a:xfrm>
              <a:off x="6438240" y="3214156"/>
              <a:ext cx="1435542" cy="76944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2200" dirty="0">
                  <a:latin typeface="+mn-lt"/>
                </a:rPr>
                <a:t>Return </a:t>
              </a:r>
              <a:r>
                <a:rPr lang="de-DE" sz="2200" dirty="0" smtClean="0">
                  <a:latin typeface="+mn-lt"/>
                </a:rPr>
                <a:t>on</a:t>
              </a:r>
              <a:br>
                <a:rPr lang="de-DE" sz="2200" dirty="0" smtClean="0">
                  <a:latin typeface="+mn-lt"/>
                </a:rPr>
              </a:br>
              <a:r>
                <a:rPr lang="de-DE" sz="2200" dirty="0" smtClean="0">
                  <a:latin typeface="+mn-lt"/>
                </a:rPr>
                <a:t>real </a:t>
              </a:r>
              <a:r>
                <a:rPr lang="de-DE" sz="2200" dirty="0" err="1">
                  <a:latin typeface="+mn-lt"/>
                </a:rPr>
                <a:t>assets</a:t>
              </a:r>
              <a:endParaRPr lang="de-DE" sz="2200" dirty="0">
                <a:latin typeface="+mn-lt"/>
              </a:endParaRPr>
            </a:p>
          </p:txBody>
        </p:sp>
        <p:sp>
          <p:nvSpPr>
            <p:cNvPr id="38" name="Textfeld 37"/>
            <p:cNvSpPr txBox="1"/>
            <p:nvPr/>
          </p:nvSpPr>
          <p:spPr>
            <a:xfrm>
              <a:off x="6438688" y="4045273"/>
              <a:ext cx="1800000" cy="43088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2200" dirty="0" err="1" smtClean="0">
                  <a:latin typeface="+mn-lt"/>
                </a:rPr>
                <a:t>Risik</a:t>
              </a:r>
              <a:r>
                <a:rPr lang="de-DE" sz="2200" dirty="0" smtClean="0">
                  <a:latin typeface="+mn-lt"/>
                </a:rPr>
                <a:t> premium</a:t>
              </a:r>
              <a:endParaRPr lang="de-DE" sz="2200" dirty="0">
                <a:latin typeface="+mn-lt"/>
              </a:endParaRPr>
            </a:p>
          </p:txBody>
        </p:sp>
        <p:sp>
          <p:nvSpPr>
            <p:cNvPr id="40" name="Textfeld 39"/>
            <p:cNvSpPr txBox="1"/>
            <p:nvPr/>
          </p:nvSpPr>
          <p:spPr>
            <a:xfrm>
              <a:off x="2335453" y="4714690"/>
              <a:ext cx="1288941" cy="430887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de-DE" sz="2200" dirty="0" smtClean="0">
                  <a:latin typeface="+mn-lt"/>
                </a:rPr>
                <a:t>Base rate</a:t>
              </a:r>
              <a:endParaRPr lang="de-DE" sz="2200" dirty="0">
                <a:latin typeface="+mn-lt"/>
              </a:endParaRPr>
            </a:p>
          </p:txBody>
        </p:sp>
        <p:sp>
          <p:nvSpPr>
            <p:cNvPr id="3" name="Textfeld 2"/>
            <p:cNvSpPr txBox="1"/>
            <p:nvPr/>
          </p:nvSpPr>
          <p:spPr>
            <a:xfrm>
              <a:off x="3635896" y="4623310"/>
              <a:ext cx="37158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3200" dirty="0" smtClean="0">
                  <a:latin typeface="+mn-lt"/>
                </a:rPr>
                <a:t>=</a:t>
              </a:r>
              <a:endParaRPr lang="de-DE" sz="3200" dirty="0">
                <a:latin typeface="+mn-lt"/>
              </a:endParaRPr>
            </a:p>
          </p:txBody>
        </p:sp>
        <p:sp>
          <p:nvSpPr>
            <p:cNvPr id="42" name="Rechteck 41"/>
            <p:cNvSpPr/>
            <p:nvPr/>
          </p:nvSpPr>
          <p:spPr>
            <a:xfrm>
              <a:off x="2907821" y="3786076"/>
              <a:ext cx="216000" cy="72008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FF0000"/>
                </a:solidFill>
              </a:endParaRPr>
            </a:p>
          </p:txBody>
        </p:sp>
        <p:sp>
          <p:nvSpPr>
            <p:cNvPr id="44" name="Textfeld 43"/>
            <p:cNvSpPr txBox="1"/>
            <p:nvPr/>
          </p:nvSpPr>
          <p:spPr>
            <a:xfrm>
              <a:off x="4103335" y="4716215"/>
              <a:ext cx="3770447" cy="430887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de-DE" sz="2200" dirty="0">
                  <a:latin typeface="+mn-lt"/>
                </a:rPr>
                <a:t>Interest rate </a:t>
              </a:r>
              <a:r>
                <a:rPr lang="de-DE" sz="2200" dirty="0" err="1">
                  <a:latin typeface="+mn-lt"/>
                </a:rPr>
                <a:t>for</a:t>
              </a:r>
              <a:r>
                <a:rPr lang="de-DE" sz="2200" dirty="0">
                  <a:latin typeface="+mn-lt"/>
                </a:rPr>
                <a:t> large </a:t>
              </a:r>
              <a:r>
                <a:rPr lang="de-DE" sz="2200" dirty="0" err="1">
                  <a:latin typeface="+mn-lt"/>
                </a:rPr>
                <a:t>investors</a:t>
              </a:r>
              <a:endParaRPr lang="de-DE" sz="2200" dirty="0"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6048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1D32B2-D1A8-4272-8B5C-967EAA53E7B3}" type="slidenum">
              <a:rPr lang="de-DE" smtClean="0"/>
              <a:pPr>
                <a:defRPr/>
              </a:pPr>
              <a:t>32</a:t>
            </a:fld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14400" y="1016113"/>
            <a:ext cx="7474024" cy="4717143"/>
          </a:xfrm>
        </p:spPr>
        <p:txBody>
          <a:bodyPr/>
          <a:lstStyle/>
          <a:p>
            <a:pPr marL="514350" indent="-514350">
              <a:spcBef>
                <a:spcPts val="1200"/>
              </a:spcBef>
              <a:buAutoNum type="arabicParenBoth" startAt="2"/>
              <a:tabLst>
                <a:tab pos="722313" algn="l"/>
              </a:tabLst>
            </a:pPr>
            <a:r>
              <a:rPr lang="de-DE" b="1" dirty="0" err="1" smtClean="0">
                <a:solidFill>
                  <a:schemeClr val="accent1"/>
                </a:solidFill>
              </a:rPr>
              <a:t>Fiscal</a:t>
            </a:r>
            <a:r>
              <a:rPr lang="de-DE" b="1" dirty="0" smtClean="0">
                <a:solidFill>
                  <a:schemeClr val="accent1"/>
                </a:solidFill>
              </a:rPr>
              <a:t> </a:t>
            </a:r>
            <a:r>
              <a:rPr lang="de-DE" b="1" dirty="0" err="1">
                <a:solidFill>
                  <a:schemeClr val="accent1"/>
                </a:solidFill>
              </a:rPr>
              <a:t>policy</a:t>
            </a:r>
            <a:r>
              <a:rPr lang="de-DE" b="1" dirty="0">
                <a:solidFill>
                  <a:schemeClr val="accent1"/>
                </a:solidFill>
              </a:rPr>
              <a:t> </a:t>
            </a:r>
            <a:r>
              <a:rPr lang="de-DE" b="1" dirty="0" err="1" smtClean="0">
                <a:solidFill>
                  <a:schemeClr val="accent1"/>
                </a:solidFill>
              </a:rPr>
              <a:t>with</a:t>
            </a:r>
            <a:r>
              <a:rPr lang="de-DE" b="1" dirty="0" smtClean="0">
                <a:solidFill>
                  <a:schemeClr val="accent1"/>
                </a:solidFill>
              </a:rPr>
              <a:t> </a:t>
            </a:r>
            <a:r>
              <a:rPr lang="de-DE" b="1" dirty="0" err="1" smtClean="0">
                <a:solidFill>
                  <a:schemeClr val="accent1"/>
                </a:solidFill>
              </a:rPr>
              <a:t>taxes</a:t>
            </a:r>
            <a:r>
              <a:rPr lang="de-DE" b="1" dirty="0" smtClean="0">
                <a:solidFill>
                  <a:schemeClr val="accent1"/>
                </a:solidFill>
              </a:rPr>
              <a:t> </a:t>
            </a:r>
            <a:r>
              <a:rPr lang="de-DE" b="1" dirty="0" err="1">
                <a:solidFill>
                  <a:schemeClr val="accent1"/>
                </a:solidFill>
              </a:rPr>
              <a:t>and</a:t>
            </a:r>
            <a:r>
              <a:rPr lang="de-DE" b="1" dirty="0">
                <a:solidFill>
                  <a:schemeClr val="accent1"/>
                </a:solidFill>
              </a:rPr>
              <a:t> </a:t>
            </a:r>
            <a:r>
              <a:rPr lang="de-DE" b="1" dirty="0" err="1" smtClean="0">
                <a:solidFill>
                  <a:schemeClr val="accent1"/>
                </a:solidFill>
              </a:rPr>
              <a:t>subsidies</a:t>
            </a:r>
            <a:r>
              <a:rPr lang="de-DE" dirty="0" smtClean="0"/>
              <a:t> </a:t>
            </a:r>
          </a:p>
          <a:p>
            <a:pPr>
              <a:spcBef>
                <a:spcPts val="1800"/>
              </a:spcBef>
              <a:tabLst>
                <a:tab pos="722313" algn="l"/>
              </a:tabLst>
            </a:pPr>
            <a:r>
              <a:rPr lang="en-US" b="1" dirty="0"/>
              <a:t>The central bank's </a:t>
            </a:r>
            <a:r>
              <a:rPr lang="en-US" b="1" dirty="0" smtClean="0"/>
              <a:t>base </a:t>
            </a:r>
            <a:r>
              <a:rPr lang="en-US" b="1" dirty="0"/>
              <a:t>rate </a:t>
            </a:r>
            <a:r>
              <a:rPr lang="en-US" b="1" dirty="0" smtClean="0"/>
              <a:t>is positive</a:t>
            </a:r>
            <a:endParaRPr lang="de-DE" dirty="0"/>
          </a:p>
          <a:p>
            <a:pPr>
              <a:spcBef>
                <a:spcPts val="3000"/>
              </a:spcBef>
            </a:pPr>
            <a:r>
              <a:rPr lang="de-DE" dirty="0"/>
              <a:t>	</a:t>
            </a:r>
            <a:r>
              <a:rPr lang="en-US" dirty="0"/>
              <a:t> </a:t>
            </a:r>
            <a:r>
              <a:rPr lang="en-US" dirty="0" smtClean="0"/>
              <a:t>Prime </a:t>
            </a:r>
            <a:r>
              <a:rPr lang="en-US" dirty="0"/>
              <a:t>rate </a:t>
            </a:r>
            <a:r>
              <a:rPr lang="en-US" dirty="0" smtClean="0"/>
              <a:t> </a:t>
            </a:r>
            <a:r>
              <a:rPr lang="de-DE" dirty="0" smtClean="0"/>
              <a:t>&gt;  </a:t>
            </a:r>
            <a:r>
              <a:rPr lang="de-DE" dirty="0"/>
              <a:t>0</a:t>
            </a:r>
          </a:p>
          <a:p>
            <a:pPr>
              <a:spcBef>
                <a:spcPts val="3000"/>
              </a:spcBef>
            </a:pPr>
            <a:r>
              <a:rPr lang="de-DE" b="1" dirty="0" err="1" smtClean="0"/>
              <a:t>Government</a:t>
            </a:r>
            <a:r>
              <a:rPr lang="de-DE" b="1" dirty="0" smtClean="0"/>
              <a:t> </a:t>
            </a:r>
            <a:r>
              <a:rPr lang="de-DE" b="1" dirty="0" err="1"/>
              <a:t>measures</a:t>
            </a:r>
            <a:endParaRPr lang="de-DE" dirty="0" smtClean="0"/>
          </a:p>
          <a:p>
            <a:pPr marL="530225" indent="-354013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>
                <a:cs typeface="Times New Roman" pitchFamily="18" charset="0"/>
              </a:rPr>
              <a:t>W</a:t>
            </a:r>
            <a:r>
              <a:rPr lang="en-US" dirty="0" smtClean="0">
                <a:cs typeface="Times New Roman" pitchFamily="18" charset="0"/>
              </a:rPr>
              <a:t>ealth </a:t>
            </a:r>
            <a:r>
              <a:rPr lang="en-US" dirty="0">
                <a:cs typeface="Times New Roman" pitchFamily="18" charset="0"/>
              </a:rPr>
              <a:t>tax on risk-free </a:t>
            </a:r>
            <a:r>
              <a:rPr lang="en-US" dirty="0" smtClean="0">
                <a:cs typeface="Times New Roman" pitchFamily="18" charset="0"/>
              </a:rPr>
              <a:t>assets</a:t>
            </a:r>
            <a:endParaRPr lang="de-DE" dirty="0" smtClean="0">
              <a:cs typeface="Times New Roman" pitchFamily="18" charset="0"/>
            </a:endParaRPr>
          </a:p>
          <a:p>
            <a:pPr marL="530225" indent="-354013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DE" dirty="0" err="1"/>
              <a:t>S</a:t>
            </a:r>
            <a:r>
              <a:rPr lang="de-DE" dirty="0" err="1" smtClean="0"/>
              <a:t>ubsidized</a:t>
            </a:r>
            <a:r>
              <a:rPr lang="de-DE" dirty="0" smtClean="0"/>
              <a:t> </a:t>
            </a:r>
            <a:r>
              <a:rPr lang="de-DE" dirty="0" err="1" smtClean="0"/>
              <a:t>low-interest</a:t>
            </a:r>
            <a:r>
              <a:rPr lang="de-DE" dirty="0" smtClean="0"/>
              <a:t> </a:t>
            </a:r>
            <a:r>
              <a:rPr lang="de-DE" dirty="0" err="1" smtClean="0"/>
              <a:t>loans</a:t>
            </a:r>
            <a:endParaRPr lang="de-DE" dirty="0" smtClean="0"/>
          </a:p>
          <a:p>
            <a:pPr>
              <a:spcBef>
                <a:spcPts val="3000"/>
              </a:spcBef>
            </a:pPr>
            <a:r>
              <a:rPr lang="de-DE" sz="2000" dirty="0" smtClean="0"/>
              <a:t>Fahrbach 07/20: </a:t>
            </a:r>
            <a:r>
              <a:rPr lang="de-DE" sz="2000" u="sng" dirty="0" smtClean="0">
                <a:hlinkClick r:id="rId2"/>
              </a:rPr>
              <a:t>https://www.postwachstum.de/ postwachstumsoekonomie-zwei-wege-fuehren-nach-rom-20200702</a:t>
            </a:r>
            <a:endParaRPr lang="de-DE" sz="2000" dirty="0" smtClean="0"/>
          </a:p>
          <a:p>
            <a:pPr>
              <a:spcBef>
                <a:spcPts val="600"/>
              </a:spcBef>
            </a:pPr>
            <a:endParaRPr lang="de-AT" dirty="0" smtClean="0"/>
          </a:p>
        </p:txBody>
      </p:sp>
      <p:sp>
        <p:nvSpPr>
          <p:cNvPr id="5" name="Rechteck 4"/>
          <p:cNvSpPr/>
          <p:nvPr/>
        </p:nvSpPr>
        <p:spPr>
          <a:xfrm>
            <a:off x="1763688" y="2420888"/>
            <a:ext cx="2664296" cy="6120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92140979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1D32B2-D1A8-4272-8B5C-967EAA53E7B3}" type="slidenum">
              <a:rPr lang="de-DE" smtClean="0"/>
              <a:pPr>
                <a:defRPr/>
              </a:pPr>
              <a:t>33</a:t>
            </a:fld>
            <a:endParaRPr lang="de-DE" dirty="0"/>
          </a:p>
        </p:txBody>
      </p:sp>
      <p:sp>
        <p:nvSpPr>
          <p:cNvPr id="5" name="Inhaltsplatzhalter 1"/>
          <p:cNvSpPr>
            <a:spLocks noGrp="1"/>
          </p:cNvSpPr>
          <p:nvPr>
            <p:ph idx="1"/>
          </p:nvPr>
        </p:nvSpPr>
        <p:spPr>
          <a:xfrm>
            <a:off x="914400" y="980728"/>
            <a:ext cx="7791464" cy="5308642"/>
          </a:xfrm>
        </p:spPr>
        <p:txBody>
          <a:bodyPr/>
          <a:lstStyle/>
          <a:p>
            <a:pPr marL="531813" lvl="1" indent="-531813">
              <a:spcBef>
                <a:spcPts val="1200"/>
              </a:spcBef>
            </a:pPr>
            <a:r>
              <a:rPr lang="en-US" b="1" dirty="0" smtClean="0">
                <a:solidFill>
                  <a:schemeClr val="accent1"/>
                </a:solidFill>
                <a:cs typeface="Times New Roman" pitchFamily="18" charset="0"/>
              </a:rPr>
              <a:t>Wealth </a:t>
            </a:r>
            <a:r>
              <a:rPr lang="en-US" b="1" dirty="0">
                <a:solidFill>
                  <a:schemeClr val="accent1"/>
                </a:solidFill>
                <a:cs typeface="Times New Roman" pitchFamily="18" charset="0"/>
              </a:rPr>
              <a:t>tax on risk-free assets</a:t>
            </a:r>
            <a:endParaRPr lang="de-DE" b="1" dirty="0" smtClean="0">
              <a:solidFill>
                <a:schemeClr val="accent1"/>
              </a:solidFill>
              <a:cs typeface="Times New Roman" pitchFamily="18" charset="0"/>
            </a:endParaRPr>
          </a:p>
          <a:p>
            <a:pPr marL="531813" indent="-355600">
              <a:spcBef>
                <a:spcPts val="1800"/>
              </a:spcBef>
              <a:buFont typeface="Arial" pitchFamily="34" charset="0"/>
              <a:buChar char="•"/>
            </a:pPr>
            <a:r>
              <a:rPr lang="en-US" dirty="0">
                <a:cs typeface="Times New Roman" pitchFamily="18" charset="0"/>
              </a:rPr>
              <a:t>Daily and fixed deposit accounts</a:t>
            </a:r>
            <a:r>
              <a:rPr lang="en-US" dirty="0" smtClean="0">
                <a:cs typeface="Times New Roman" pitchFamily="18" charset="0"/>
              </a:rPr>
              <a:t>, </a:t>
            </a:r>
            <a:r>
              <a:rPr lang="en-US" dirty="0">
                <a:cs typeface="Times New Roman" pitchFamily="18" charset="0"/>
              </a:rPr>
              <a:t>government bonds </a:t>
            </a:r>
            <a:r>
              <a:rPr lang="en-US" dirty="0" smtClean="0">
                <a:cs typeface="Times New Roman" pitchFamily="18" charset="0"/>
              </a:rPr>
              <a:t>...</a:t>
            </a:r>
          </a:p>
          <a:p>
            <a:pPr marL="531813" indent="-355600">
              <a:spcBef>
                <a:spcPts val="600"/>
              </a:spcBef>
              <a:buFont typeface="Arial" pitchFamily="34" charset="0"/>
              <a:buChar char="•"/>
            </a:pPr>
            <a:r>
              <a:rPr lang="en-US" dirty="0"/>
              <a:t>I</a:t>
            </a:r>
            <a:r>
              <a:rPr lang="en-US" dirty="0" smtClean="0"/>
              <a:t>nstead </a:t>
            </a:r>
            <a:r>
              <a:rPr lang="en-US" dirty="0"/>
              <a:t>of </a:t>
            </a:r>
            <a:r>
              <a:rPr lang="en-US" dirty="0" smtClean="0"/>
              <a:t>previous taxes </a:t>
            </a:r>
            <a:r>
              <a:rPr lang="en-US" dirty="0"/>
              <a:t>on </a:t>
            </a:r>
            <a:r>
              <a:rPr lang="en-US" dirty="0" smtClean="0"/>
              <a:t>capital </a:t>
            </a:r>
            <a:r>
              <a:rPr lang="en-US" dirty="0"/>
              <a:t>income</a:t>
            </a:r>
            <a:endParaRPr lang="en-US" dirty="0" smtClean="0"/>
          </a:p>
          <a:p>
            <a:pPr marL="531813" indent="-355600">
              <a:spcBef>
                <a:spcPts val="600"/>
              </a:spcBef>
              <a:buFont typeface="Arial" pitchFamily="34" charset="0"/>
              <a:buChar char="•"/>
            </a:pPr>
            <a:r>
              <a:rPr lang="en-US" dirty="0" smtClean="0"/>
              <a:t>Flat rate</a:t>
            </a:r>
            <a:endParaRPr lang="de-DE" dirty="0">
              <a:cs typeface="Times New Roman" pitchFamily="18" charset="0"/>
            </a:endParaRPr>
          </a:p>
          <a:p>
            <a:pPr marL="531813" indent="-355600">
              <a:spcBef>
                <a:spcPts val="600"/>
              </a:spcBef>
              <a:buFont typeface="Arial" pitchFamily="34" charset="0"/>
              <a:buChar char="•"/>
            </a:pPr>
            <a:r>
              <a:rPr lang="de-DE" dirty="0" err="1">
                <a:cs typeface="Times New Roman" pitchFamily="18" charset="0"/>
              </a:rPr>
              <a:t>T</a:t>
            </a:r>
            <a:r>
              <a:rPr lang="de-DE" dirty="0" err="1" smtClean="0">
                <a:cs typeface="Times New Roman" pitchFamily="18" charset="0"/>
              </a:rPr>
              <a:t>ax</a:t>
            </a:r>
            <a:r>
              <a:rPr lang="de-DE" dirty="0" smtClean="0">
                <a:cs typeface="Times New Roman" pitchFamily="18" charset="0"/>
              </a:rPr>
              <a:t> </a:t>
            </a:r>
            <a:r>
              <a:rPr lang="de-DE" dirty="0" err="1">
                <a:cs typeface="Times New Roman" pitchFamily="18" charset="0"/>
              </a:rPr>
              <a:t>allowance</a:t>
            </a:r>
            <a:endParaRPr lang="de-DE" dirty="0" smtClean="0">
              <a:cs typeface="Times New Roman" pitchFamily="18" charset="0"/>
            </a:endParaRPr>
          </a:p>
          <a:p>
            <a:pPr marL="450850" indent="-450850">
              <a:spcBef>
                <a:spcPts val="3000"/>
              </a:spcBef>
            </a:pPr>
            <a:r>
              <a:rPr lang="de-DE" b="1" dirty="0" err="1" smtClean="0">
                <a:solidFill>
                  <a:schemeClr val="accent1"/>
                </a:solidFill>
                <a:cs typeface="Times New Roman" pitchFamily="18" charset="0"/>
              </a:rPr>
              <a:t>Example</a:t>
            </a:r>
            <a:r>
              <a:rPr lang="de-DE" b="1" dirty="0" smtClean="0">
                <a:solidFill>
                  <a:schemeClr val="accent1"/>
                </a:solidFill>
                <a:cs typeface="Times New Roman" pitchFamily="18" charset="0"/>
              </a:rPr>
              <a:t> 6</a:t>
            </a:r>
          </a:p>
          <a:p>
            <a:pPr>
              <a:spcBef>
                <a:spcPts val="600"/>
              </a:spcBef>
            </a:pPr>
            <a:r>
              <a:rPr lang="en-US" dirty="0">
                <a:ea typeface="Times New Roman" pitchFamily="18" charset="0"/>
                <a:cs typeface="Times New Roman" pitchFamily="18" charset="0"/>
              </a:rPr>
              <a:t>EU-wide wealth tax of 3% per year on all </a:t>
            </a:r>
            <a:r>
              <a:rPr lang="en-US" dirty="0" smtClean="0">
                <a:ea typeface="Times New Roman" pitchFamily="18" charset="0"/>
                <a:cs typeface="Times New Roman" pitchFamily="18" charset="0"/>
              </a:rPr>
              <a:t>risk-free assets </a:t>
            </a:r>
            <a:r>
              <a:rPr lang="en-US" dirty="0">
                <a:ea typeface="Times New Roman" pitchFamily="18" charset="0"/>
                <a:cs typeface="Times New Roman" pitchFamily="18" charset="0"/>
              </a:rPr>
              <a:t>over € </a:t>
            </a:r>
            <a:r>
              <a:rPr lang="en-US" dirty="0" smtClean="0">
                <a:ea typeface="Times New Roman" pitchFamily="18" charset="0"/>
                <a:cs typeface="Times New Roman" pitchFamily="18" charset="0"/>
              </a:rPr>
              <a:t>100,000</a:t>
            </a:r>
            <a:endParaRPr lang="de-DE" b="1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6590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1D32B2-D1A8-4272-8B5C-967EAA53E7B3}" type="slidenum">
              <a:rPr lang="de-DE" smtClean="0"/>
              <a:pPr>
                <a:defRPr/>
              </a:pPr>
              <a:t>34</a:t>
            </a:fld>
            <a:endParaRPr lang="de-DE" dirty="0"/>
          </a:p>
        </p:txBody>
      </p:sp>
      <p:sp>
        <p:nvSpPr>
          <p:cNvPr id="9" name="Inhaltsplatzhalter 2"/>
          <p:cNvSpPr>
            <a:spLocks noGrp="1"/>
          </p:cNvSpPr>
          <p:nvPr>
            <p:ph idx="1"/>
          </p:nvPr>
        </p:nvSpPr>
        <p:spPr>
          <a:xfrm>
            <a:off x="899592" y="5085184"/>
            <a:ext cx="7272808" cy="720080"/>
          </a:xfrm>
        </p:spPr>
        <p:txBody>
          <a:bodyPr/>
          <a:lstStyle/>
          <a:p>
            <a:r>
              <a:rPr lang="de-AT" sz="2800" b="1" dirty="0" err="1" smtClean="0"/>
              <a:t>Figure</a:t>
            </a:r>
            <a:r>
              <a:rPr lang="de-AT" sz="2800" b="1" dirty="0" smtClean="0"/>
              <a:t> </a:t>
            </a:r>
            <a:r>
              <a:rPr lang="de-AT" b="1" dirty="0"/>
              <a:t>7</a:t>
            </a:r>
            <a:r>
              <a:rPr lang="de-AT" sz="2800" b="1" dirty="0" smtClean="0"/>
              <a:t>:</a:t>
            </a:r>
            <a:r>
              <a:rPr lang="de-AT" sz="2800" dirty="0" smtClean="0"/>
              <a:t> </a:t>
            </a:r>
            <a:r>
              <a:rPr lang="en-US" dirty="0"/>
              <a:t>Wealth tax instead of income tax</a:t>
            </a:r>
            <a:endParaRPr lang="de-AT" sz="2800" dirty="0" smtClean="0"/>
          </a:p>
        </p:txBody>
      </p:sp>
      <p:grpSp>
        <p:nvGrpSpPr>
          <p:cNvPr id="3" name="Gruppieren 2"/>
          <p:cNvGrpSpPr/>
          <p:nvPr/>
        </p:nvGrpSpPr>
        <p:grpSpPr>
          <a:xfrm>
            <a:off x="785786" y="785795"/>
            <a:ext cx="6882558" cy="4105025"/>
            <a:chOff x="785786" y="785795"/>
            <a:chExt cx="6882558" cy="4105025"/>
          </a:xfrm>
        </p:grpSpPr>
        <p:sp>
          <p:nvSpPr>
            <p:cNvPr id="6" name="AutoShape 11"/>
            <p:cNvSpPr>
              <a:spLocks noChangeArrowheads="1"/>
            </p:cNvSpPr>
            <p:nvPr/>
          </p:nvSpPr>
          <p:spPr bwMode="auto">
            <a:xfrm>
              <a:off x="1980000" y="3069128"/>
              <a:ext cx="5184000" cy="1512000"/>
            </a:xfrm>
            <a:prstGeom prst="horizontalScroll">
              <a:avLst>
                <a:gd name="adj" fmla="val 12500"/>
              </a:avLst>
            </a:prstGeom>
            <a:solidFill>
              <a:srgbClr val="F2F2F2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10800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algn="ctr"/>
              <a:r>
                <a:rPr lang="en-US" sz="2800" dirty="0">
                  <a:latin typeface="+mn-lt"/>
                  <a:ea typeface="Times New Roman" pitchFamily="18" charset="0"/>
                  <a:cs typeface="Times New Roman" pitchFamily="18" charset="0"/>
                </a:rPr>
                <a:t>Uniform, </a:t>
              </a:r>
              <a:r>
                <a:rPr lang="en-US" sz="2800" dirty="0" smtClean="0">
                  <a:latin typeface="+mn-lt"/>
                  <a:ea typeface="Times New Roman" pitchFamily="18" charset="0"/>
                  <a:cs typeface="Times New Roman" pitchFamily="18" charset="0"/>
                </a:rPr>
                <a:t>EU-wide</a:t>
              </a:r>
              <a:br>
                <a:rPr lang="en-US" sz="2800" dirty="0" smtClean="0">
                  <a:latin typeface="+mn-lt"/>
                  <a:ea typeface="Times New Roman" pitchFamily="18" charset="0"/>
                  <a:cs typeface="Times New Roman" pitchFamily="18" charset="0"/>
                </a:rPr>
              </a:br>
              <a:r>
                <a:rPr lang="en-US" sz="2800" b="1" dirty="0" smtClean="0">
                  <a:solidFill>
                    <a:srgbClr val="C00000"/>
                  </a:solidFill>
                  <a:latin typeface="+mn-lt"/>
                  <a:ea typeface="Times New Roman" pitchFamily="18" charset="0"/>
                  <a:cs typeface="Times New Roman" pitchFamily="18" charset="0"/>
                </a:rPr>
                <a:t>wealth </a:t>
              </a:r>
              <a:r>
                <a:rPr lang="en-US" sz="2800" b="1" dirty="0">
                  <a:solidFill>
                    <a:srgbClr val="C00000"/>
                  </a:solidFill>
                  <a:latin typeface="+mn-lt"/>
                  <a:ea typeface="Times New Roman" pitchFamily="18" charset="0"/>
                  <a:cs typeface="Times New Roman" pitchFamily="18" charset="0"/>
                </a:rPr>
                <a:t>tax on </a:t>
              </a:r>
              <a:r>
                <a:rPr lang="en-US" sz="2800" b="1" dirty="0">
                  <a:solidFill>
                    <a:srgbClr val="C00000"/>
                  </a:solidFill>
                  <a:latin typeface="+mn-lt"/>
                  <a:cs typeface="Times New Roman" pitchFamily="18" charset="0"/>
                </a:rPr>
                <a:t>risk-free assets</a:t>
              </a:r>
              <a:endParaRPr kumimoji="0" lang="de-DE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7" name="AutoShape 10"/>
            <p:cNvSpPr>
              <a:spLocks noChangeArrowheads="1"/>
            </p:cNvSpPr>
            <p:nvPr/>
          </p:nvSpPr>
          <p:spPr bwMode="auto">
            <a:xfrm rot="5400000" flipV="1">
              <a:off x="4336059" y="2591443"/>
              <a:ext cx="471883" cy="483488"/>
            </a:xfrm>
            <a:prstGeom prst="rightArrow">
              <a:avLst>
                <a:gd name="adj1" fmla="val 50000"/>
                <a:gd name="adj2" fmla="val 42866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AT"/>
            </a:p>
          </p:txBody>
        </p:sp>
        <p:sp>
          <p:nvSpPr>
            <p:cNvPr id="8" name="AutoShape 9"/>
            <p:cNvSpPr>
              <a:spLocks noChangeArrowheads="1"/>
            </p:cNvSpPr>
            <p:nvPr/>
          </p:nvSpPr>
          <p:spPr bwMode="auto">
            <a:xfrm>
              <a:off x="2843808" y="1063707"/>
              <a:ext cx="3456384" cy="1512000"/>
            </a:xfrm>
            <a:prstGeom prst="horizontalScroll">
              <a:avLst>
                <a:gd name="adj" fmla="val 12500"/>
              </a:avLst>
            </a:prstGeom>
            <a:solidFill>
              <a:srgbClr val="DBE5F1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108000" rIns="180000" bIns="45720" numCol="1" anchor="t" anchorCtr="0" compatLnSpc="1">
              <a:prstTxWarp prst="textNoShape">
                <a:avLst/>
              </a:prstTxWarp>
            </a:bodyPr>
            <a:lstStyle/>
            <a:p>
              <a:pPr lvl="0" algn="ctr"/>
              <a:r>
                <a:rPr lang="en-US" sz="2800" dirty="0">
                  <a:latin typeface="+mn-lt"/>
                  <a:ea typeface="Times New Roman" pitchFamily="18" charset="0"/>
                  <a:cs typeface="Times New Roman" pitchFamily="18" charset="0"/>
                </a:rPr>
                <a:t>National taxes on </a:t>
              </a:r>
              <a:r>
                <a:rPr lang="en-US" sz="2800" dirty="0" smtClean="0">
                  <a:latin typeface="+mn-lt"/>
                  <a:ea typeface="Times New Roman" pitchFamily="18" charset="0"/>
                  <a:cs typeface="Times New Roman" pitchFamily="18" charset="0"/>
                </a:rPr>
                <a:t>capital </a:t>
              </a:r>
              <a:r>
                <a:rPr lang="en-US" sz="2800" dirty="0">
                  <a:latin typeface="+mn-lt"/>
                  <a:ea typeface="Times New Roman" pitchFamily="18" charset="0"/>
                  <a:cs typeface="Times New Roman" pitchFamily="18" charset="0"/>
                </a:rPr>
                <a:t>income</a:t>
              </a:r>
              <a:endParaRPr kumimoji="0" lang="de-DE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10" name="Rectangle 20"/>
            <p:cNvSpPr>
              <a:spLocks noChangeArrowheads="1"/>
            </p:cNvSpPr>
            <p:nvPr/>
          </p:nvSpPr>
          <p:spPr bwMode="auto">
            <a:xfrm>
              <a:off x="785786" y="785795"/>
              <a:ext cx="6882558" cy="4105025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AT"/>
            </a:p>
          </p:txBody>
        </p:sp>
        <p:pic>
          <p:nvPicPr>
            <p:cNvPr id="11" name="Picture 2" descr="C:\Users\CHRISTIAN\AppData\Local\Microsoft\Windows\Temporary Internet Files\Content.IE5\AW7CCPWP\bulb-160207_960_720[1]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331640" y="1336148"/>
              <a:ext cx="895192" cy="1218409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1702405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1D32B2-D1A8-4272-8B5C-967EAA53E7B3}" type="slidenum">
              <a:rPr lang="de-DE" smtClean="0"/>
              <a:pPr>
                <a:defRPr/>
              </a:pPr>
              <a:t>35</a:t>
            </a:fld>
            <a:endParaRPr lang="de-DE" dirty="0"/>
          </a:p>
        </p:txBody>
      </p:sp>
      <p:sp>
        <p:nvSpPr>
          <p:cNvPr id="3" name="Inhaltsplatzhalter 2"/>
          <p:cNvSpPr txBox="1">
            <a:spLocks/>
          </p:cNvSpPr>
          <p:nvPr/>
        </p:nvSpPr>
        <p:spPr>
          <a:xfrm>
            <a:off x="914400" y="1000108"/>
            <a:ext cx="7801004" cy="3437004"/>
          </a:xfrm>
          <a:prstGeom prst="rect">
            <a:avLst/>
          </a:prstGeom>
        </p:spPr>
        <p:txBody>
          <a:bodyPr/>
          <a:lstStyle>
            <a:lvl1pPr marL="0" indent="0">
              <a:buNone/>
              <a:tabLst/>
              <a:defRPr sz="2800"/>
            </a:lvl1pPr>
            <a:lvl2pPr marL="723900" indent="-368300">
              <a:buNone/>
              <a:defRPr sz="2400"/>
            </a:lvl2pPr>
          </a:lstStyle>
          <a:p>
            <a:pPr>
              <a:spcBef>
                <a:spcPts val="1200"/>
              </a:spcBef>
            </a:pPr>
            <a:r>
              <a:rPr lang="de-AT" b="1" dirty="0" err="1" smtClean="0">
                <a:solidFill>
                  <a:schemeClr val="accent1"/>
                </a:solidFill>
                <a:latin typeface="+mn-lt"/>
                <a:cs typeface="Times New Roman" pitchFamily="18" charset="0"/>
              </a:rPr>
              <a:t>Example</a:t>
            </a:r>
            <a:r>
              <a:rPr lang="de-AT" b="1" dirty="0" smtClean="0">
                <a:solidFill>
                  <a:schemeClr val="accent1"/>
                </a:solidFill>
                <a:latin typeface="+mn-lt"/>
                <a:cs typeface="Times New Roman" pitchFamily="18" charset="0"/>
              </a:rPr>
              <a:t> </a:t>
            </a:r>
            <a:r>
              <a:rPr lang="de-AT" b="1" dirty="0">
                <a:solidFill>
                  <a:schemeClr val="accent1"/>
                </a:solidFill>
                <a:latin typeface="+mn-lt"/>
                <a:cs typeface="Times New Roman" pitchFamily="18" charset="0"/>
              </a:rPr>
              <a:t>7</a:t>
            </a:r>
            <a:endParaRPr lang="de-AT" b="1" dirty="0" smtClean="0">
              <a:solidFill>
                <a:schemeClr val="accent1"/>
              </a:solidFill>
              <a:latin typeface="+mn-lt"/>
              <a:cs typeface="Times New Roman" pitchFamily="18" charset="0"/>
            </a:endParaRPr>
          </a:p>
          <a:p>
            <a:pPr fontAlgn="auto">
              <a:spcBef>
                <a:spcPts val="3000"/>
              </a:spcBef>
              <a:spcAft>
                <a:spcPts val="0"/>
              </a:spcAft>
              <a:tabLst>
                <a:tab pos="6548438" algn="r"/>
              </a:tabLst>
              <a:defRPr/>
            </a:pPr>
            <a:r>
              <a:rPr lang="de-DE" b="1" dirty="0" smtClean="0">
                <a:latin typeface="+mn-lt"/>
              </a:rPr>
              <a:t>Large </a:t>
            </a:r>
            <a:r>
              <a:rPr lang="de-DE" b="1" dirty="0" err="1" smtClean="0">
                <a:latin typeface="+mn-lt"/>
              </a:rPr>
              <a:t>investor</a:t>
            </a:r>
            <a:endParaRPr lang="de-DE" b="1" dirty="0" smtClean="0">
              <a:latin typeface="+mn-lt"/>
              <a:cs typeface="Times New Roman" pitchFamily="18" charset="0"/>
            </a:endParaRPr>
          </a:p>
          <a:p>
            <a:pPr fontAlgn="auto">
              <a:spcBef>
                <a:spcPts val="3000"/>
              </a:spcBef>
              <a:spcAft>
                <a:spcPts val="0"/>
              </a:spcAft>
              <a:tabLst>
                <a:tab pos="6905625" algn="r"/>
              </a:tabLst>
              <a:defRPr/>
            </a:pPr>
            <a:r>
              <a:rPr lang="de-DE" dirty="0" smtClean="0">
                <a:latin typeface="+mn-lt"/>
                <a:cs typeface="Times New Roman" pitchFamily="18" charset="0"/>
              </a:rPr>
              <a:t>Interest rate</a:t>
            </a:r>
            <a:r>
              <a:rPr lang="en-GB" dirty="0" smtClean="0">
                <a:latin typeface="+mn-lt"/>
                <a:cs typeface="Times New Roman" pitchFamily="18" charset="0"/>
              </a:rPr>
              <a:t>	1 %</a:t>
            </a:r>
          </a:p>
          <a:p>
            <a:pPr fontAlgn="auto">
              <a:spcBef>
                <a:spcPts val="600"/>
              </a:spcBef>
              <a:spcAft>
                <a:spcPts val="0"/>
              </a:spcAft>
              <a:tabLst>
                <a:tab pos="6905625" algn="r"/>
              </a:tabLst>
              <a:defRPr/>
            </a:pPr>
            <a:r>
              <a:rPr lang="de-DE" b="1" dirty="0" err="1" smtClean="0">
                <a:solidFill>
                  <a:srgbClr val="C00000"/>
                </a:solidFill>
                <a:latin typeface="+mn-lt"/>
                <a:cs typeface="Times New Roman" pitchFamily="18" charset="0"/>
              </a:rPr>
              <a:t>Wealth</a:t>
            </a:r>
            <a:r>
              <a:rPr lang="de-DE" b="1" dirty="0" smtClean="0">
                <a:solidFill>
                  <a:srgbClr val="C00000"/>
                </a:solidFill>
                <a:latin typeface="+mn-lt"/>
                <a:cs typeface="Times New Roman" pitchFamily="18" charset="0"/>
              </a:rPr>
              <a:t> </a:t>
            </a:r>
            <a:r>
              <a:rPr lang="de-DE" b="1" dirty="0" err="1" smtClean="0">
                <a:solidFill>
                  <a:srgbClr val="C00000"/>
                </a:solidFill>
                <a:latin typeface="+mn-lt"/>
                <a:cs typeface="Times New Roman" pitchFamily="18" charset="0"/>
              </a:rPr>
              <a:t>tax</a:t>
            </a:r>
            <a:r>
              <a:rPr lang="en-GB" b="1" dirty="0">
                <a:solidFill>
                  <a:srgbClr val="C00000"/>
                </a:solidFill>
                <a:latin typeface="+mn-lt"/>
                <a:cs typeface="Times New Roman" pitchFamily="18" charset="0"/>
              </a:rPr>
              <a:t>	</a:t>
            </a:r>
            <a:r>
              <a:rPr lang="de-AT" b="1" dirty="0" smtClean="0">
                <a:solidFill>
                  <a:srgbClr val="C00000"/>
                </a:solidFill>
                <a:latin typeface="+mn-lt"/>
                <a:cs typeface="Times New Roman" pitchFamily="18" charset="0"/>
              </a:rPr>
              <a:t>3 %</a:t>
            </a:r>
            <a:endParaRPr lang="en-GB" dirty="0" smtClean="0">
              <a:latin typeface="+mn-lt"/>
              <a:cs typeface="Times New Roman" pitchFamily="18" charset="0"/>
            </a:endParaRPr>
          </a:p>
          <a:p>
            <a:pPr fontAlgn="auto">
              <a:spcBef>
                <a:spcPts val="3000"/>
              </a:spcBef>
              <a:spcAft>
                <a:spcPts val="0"/>
              </a:spcAft>
              <a:tabLst>
                <a:tab pos="6905625" algn="r"/>
              </a:tabLst>
              <a:defRPr/>
            </a:pPr>
            <a:r>
              <a:rPr lang="de-DE" dirty="0">
                <a:latin typeface="+mn-lt"/>
                <a:cs typeface="Times New Roman" pitchFamily="18" charset="0"/>
              </a:rPr>
              <a:t>Interest </a:t>
            </a:r>
            <a:r>
              <a:rPr lang="de-DE" dirty="0" smtClean="0">
                <a:latin typeface="+mn-lt"/>
                <a:cs typeface="Times New Roman" pitchFamily="18" charset="0"/>
              </a:rPr>
              <a:t>rate after </a:t>
            </a:r>
            <a:r>
              <a:rPr lang="de-DE" dirty="0" err="1" smtClean="0">
                <a:latin typeface="+mn-lt"/>
                <a:cs typeface="Times New Roman" pitchFamily="18" charset="0"/>
              </a:rPr>
              <a:t>taxes</a:t>
            </a:r>
            <a:r>
              <a:rPr lang="de-DE" dirty="0" smtClean="0">
                <a:latin typeface="+mn-lt"/>
                <a:cs typeface="Times New Roman" pitchFamily="18" charset="0"/>
              </a:rPr>
              <a:t>  </a:t>
            </a:r>
            <a:r>
              <a:rPr lang="de-AT" dirty="0" smtClean="0">
                <a:latin typeface="+mn-lt"/>
              </a:rPr>
              <a:t>≈ 	 </a:t>
            </a:r>
            <a:r>
              <a:rPr lang="de-AT" dirty="0">
                <a:latin typeface="+mn-lt"/>
              </a:rPr>
              <a:t>2</a:t>
            </a:r>
            <a:r>
              <a:rPr lang="de-AT" dirty="0" smtClean="0">
                <a:latin typeface="+mn-lt"/>
              </a:rPr>
              <a:t> %</a:t>
            </a:r>
            <a:endParaRPr lang="de-AT" dirty="0">
              <a:latin typeface="+mn-lt"/>
            </a:endParaRPr>
          </a:p>
          <a:p>
            <a:pPr fontAlgn="auto">
              <a:spcBef>
                <a:spcPts val="4200"/>
              </a:spcBef>
              <a:spcAft>
                <a:spcPts val="0"/>
              </a:spcAft>
              <a:defRPr/>
            </a:pPr>
            <a:r>
              <a:rPr lang="de-AT" b="1" dirty="0">
                <a:solidFill>
                  <a:srgbClr val="C00000"/>
                </a:solidFill>
                <a:latin typeface="+mn-lt"/>
              </a:rPr>
              <a:t>→  </a:t>
            </a:r>
            <a:r>
              <a:rPr lang="de-AT" b="1" dirty="0" err="1">
                <a:solidFill>
                  <a:srgbClr val="C00000"/>
                </a:solidFill>
                <a:latin typeface="+mn-lt"/>
              </a:rPr>
              <a:t>a</a:t>
            </a:r>
            <a:r>
              <a:rPr lang="de-AT" b="1" dirty="0" err="1" smtClean="0">
                <a:solidFill>
                  <a:srgbClr val="C00000"/>
                </a:solidFill>
                <a:latin typeface="+mn-lt"/>
              </a:rPr>
              <a:t>bolish</a:t>
            </a:r>
            <a:r>
              <a:rPr lang="de-AT" b="1" dirty="0" smtClean="0">
                <a:solidFill>
                  <a:srgbClr val="C00000"/>
                </a:solidFill>
                <a:latin typeface="+mn-lt"/>
              </a:rPr>
              <a:t> </a:t>
            </a:r>
            <a:r>
              <a:rPr lang="de-AT" b="1" dirty="0" err="1" smtClean="0">
                <a:solidFill>
                  <a:srgbClr val="C00000"/>
                </a:solidFill>
                <a:latin typeface="+mn-lt"/>
              </a:rPr>
              <a:t>banknotes</a:t>
            </a:r>
            <a:endParaRPr lang="de-AT" dirty="0">
              <a:latin typeface="+mn-lt"/>
            </a:endParaRPr>
          </a:p>
        </p:txBody>
      </p:sp>
      <p:sp>
        <p:nvSpPr>
          <p:cNvPr id="6" name="Rechteck 5"/>
          <p:cNvSpPr/>
          <p:nvPr/>
        </p:nvSpPr>
        <p:spPr>
          <a:xfrm>
            <a:off x="798150" y="3861128"/>
            <a:ext cx="7446258" cy="7200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079441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1D32B2-D1A8-4272-8B5C-967EAA53E7B3}" type="slidenum">
              <a:rPr lang="de-DE" smtClean="0"/>
              <a:pPr>
                <a:defRPr/>
              </a:pPr>
              <a:t>36</a:t>
            </a:fld>
            <a:endParaRPr lang="de-DE" dirty="0"/>
          </a:p>
        </p:txBody>
      </p:sp>
      <p:sp>
        <p:nvSpPr>
          <p:cNvPr id="3" name="Inhaltsplatzhalter 2"/>
          <p:cNvSpPr txBox="1">
            <a:spLocks/>
          </p:cNvSpPr>
          <p:nvPr/>
        </p:nvSpPr>
        <p:spPr>
          <a:xfrm>
            <a:off x="914400" y="1000108"/>
            <a:ext cx="7546032" cy="4661140"/>
          </a:xfrm>
          <a:prstGeom prst="rect">
            <a:avLst/>
          </a:prstGeom>
        </p:spPr>
        <p:txBody>
          <a:bodyPr/>
          <a:lstStyle>
            <a:lvl1pPr marL="0" indent="0">
              <a:buNone/>
              <a:tabLst/>
              <a:defRPr sz="2800"/>
            </a:lvl1pPr>
            <a:lvl2pPr marL="723900" indent="-368300">
              <a:buNone/>
              <a:defRPr sz="2400"/>
            </a:lvl2pPr>
          </a:lstStyle>
          <a:p>
            <a:pPr>
              <a:spcBef>
                <a:spcPts val="3000"/>
              </a:spcBef>
            </a:pPr>
            <a:r>
              <a:rPr lang="de-AT" b="1" dirty="0" err="1" smtClean="0">
                <a:solidFill>
                  <a:schemeClr val="accent1"/>
                </a:solidFill>
                <a:latin typeface="+mn-lt"/>
                <a:cs typeface="Times New Roman" pitchFamily="18" charset="0"/>
              </a:rPr>
              <a:t>Example</a:t>
            </a:r>
            <a:r>
              <a:rPr lang="de-AT" b="1" dirty="0" smtClean="0">
                <a:solidFill>
                  <a:schemeClr val="accent1"/>
                </a:solidFill>
                <a:latin typeface="+mn-lt"/>
                <a:cs typeface="Times New Roman" pitchFamily="18" charset="0"/>
              </a:rPr>
              <a:t> </a:t>
            </a:r>
            <a:r>
              <a:rPr lang="de-AT" b="1" dirty="0">
                <a:solidFill>
                  <a:schemeClr val="accent1"/>
                </a:solidFill>
                <a:latin typeface="+mn-lt"/>
                <a:cs typeface="Times New Roman" pitchFamily="18" charset="0"/>
              </a:rPr>
              <a:t>8</a:t>
            </a:r>
            <a:endParaRPr lang="de-AT" b="1" dirty="0" smtClean="0">
              <a:solidFill>
                <a:schemeClr val="accent1"/>
              </a:solidFill>
              <a:latin typeface="+mn-lt"/>
              <a:cs typeface="Times New Roman" pitchFamily="18" charset="0"/>
            </a:endParaRPr>
          </a:p>
          <a:p>
            <a:pPr fontAlgn="auto">
              <a:spcBef>
                <a:spcPts val="3000"/>
              </a:spcBef>
              <a:spcAft>
                <a:spcPts val="0"/>
              </a:spcAft>
              <a:tabLst>
                <a:tab pos="5472113" algn="l"/>
                <a:tab pos="6905625" algn="r"/>
              </a:tabLst>
              <a:defRPr/>
            </a:pPr>
            <a:r>
              <a:rPr lang="de-DE" dirty="0" err="1" smtClean="0">
                <a:latin typeface="+mn-lt"/>
                <a:cs typeface="Times New Roman" pitchFamily="18" charset="0"/>
              </a:rPr>
              <a:t>Risk-free</a:t>
            </a:r>
            <a:r>
              <a:rPr lang="de-DE" dirty="0" smtClean="0">
                <a:latin typeface="+mn-lt"/>
                <a:cs typeface="Times New Roman" pitchFamily="18" charset="0"/>
              </a:rPr>
              <a:t> </a:t>
            </a:r>
            <a:r>
              <a:rPr lang="de-DE" dirty="0" err="1" smtClean="0">
                <a:latin typeface="+mn-lt"/>
                <a:cs typeface="Times New Roman" pitchFamily="18" charset="0"/>
              </a:rPr>
              <a:t>asset</a:t>
            </a:r>
            <a:r>
              <a:rPr lang="de-DE" dirty="0">
                <a:latin typeface="+mn-lt"/>
                <a:cs typeface="Times New Roman" pitchFamily="18" charset="0"/>
              </a:rPr>
              <a:t>	</a:t>
            </a:r>
            <a:r>
              <a:rPr lang="de-DE" dirty="0" smtClean="0">
                <a:latin typeface="+mn-lt"/>
                <a:cs typeface="Times New Roman" pitchFamily="18" charset="0"/>
              </a:rPr>
              <a:t>€	1 </a:t>
            </a:r>
            <a:r>
              <a:rPr lang="de-DE" dirty="0" err="1" smtClean="0">
                <a:latin typeface="+mn-lt"/>
                <a:cs typeface="Times New Roman" pitchFamily="18" charset="0"/>
              </a:rPr>
              <a:t>Mio</a:t>
            </a:r>
            <a:endParaRPr lang="de-DE" dirty="0" smtClean="0">
              <a:latin typeface="+mn-lt"/>
              <a:cs typeface="Times New Roman" pitchFamily="18" charset="0"/>
            </a:endParaRPr>
          </a:p>
          <a:p>
            <a:pPr fontAlgn="auto">
              <a:spcBef>
                <a:spcPts val="600"/>
              </a:spcBef>
              <a:spcAft>
                <a:spcPts val="0"/>
              </a:spcAft>
              <a:tabLst>
                <a:tab pos="6905625" algn="r"/>
              </a:tabLst>
              <a:defRPr/>
            </a:pPr>
            <a:r>
              <a:rPr lang="de-DE" dirty="0" smtClean="0">
                <a:latin typeface="+mn-lt"/>
                <a:cs typeface="Times New Roman" pitchFamily="18" charset="0"/>
              </a:rPr>
              <a:t>Interest rate</a:t>
            </a:r>
            <a:r>
              <a:rPr lang="en-GB" dirty="0" smtClean="0">
                <a:latin typeface="+mn-lt"/>
                <a:cs typeface="Times New Roman" pitchFamily="18" charset="0"/>
              </a:rPr>
              <a:t>	1 %</a:t>
            </a:r>
          </a:p>
          <a:p>
            <a:pPr fontAlgn="auto">
              <a:spcBef>
                <a:spcPts val="600"/>
              </a:spcBef>
              <a:spcAft>
                <a:spcPts val="0"/>
              </a:spcAft>
              <a:tabLst>
                <a:tab pos="6905625" algn="r"/>
              </a:tabLst>
              <a:defRPr/>
            </a:pPr>
            <a:r>
              <a:rPr lang="de-DE" dirty="0" err="1" smtClean="0">
                <a:latin typeface="+mn-lt"/>
                <a:cs typeface="Times New Roman" pitchFamily="18" charset="0"/>
              </a:rPr>
              <a:t>Tax</a:t>
            </a:r>
            <a:r>
              <a:rPr lang="de-DE" dirty="0" smtClean="0">
                <a:latin typeface="+mn-lt"/>
                <a:cs typeface="Times New Roman" pitchFamily="18" charset="0"/>
              </a:rPr>
              <a:t> </a:t>
            </a:r>
            <a:r>
              <a:rPr lang="de-DE" dirty="0" err="1">
                <a:latin typeface="+mn-lt"/>
                <a:cs typeface="Times New Roman" pitchFamily="18" charset="0"/>
              </a:rPr>
              <a:t>allowance</a:t>
            </a:r>
            <a:r>
              <a:rPr lang="de-DE" dirty="0">
                <a:latin typeface="+mn-lt"/>
                <a:cs typeface="Times New Roman" pitchFamily="18" charset="0"/>
              </a:rPr>
              <a:t> </a:t>
            </a:r>
            <a:r>
              <a:rPr lang="de-AT" dirty="0">
                <a:latin typeface="+mn-lt"/>
                <a:cs typeface="Times New Roman" pitchFamily="18" charset="0"/>
              </a:rPr>
              <a:t>	</a:t>
            </a:r>
            <a:r>
              <a:rPr lang="de-AT" dirty="0" smtClean="0">
                <a:latin typeface="+mn-lt"/>
                <a:cs typeface="Times New Roman" pitchFamily="18" charset="0"/>
              </a:rPr>
              <a:t>€ 100 000</a:t>
            </a:r>
            <a:endParaRPr lang="de-AT" dirty="0">
              <a:latin typeface="+mn-lt"/>
              <a:cs typeface="Times New Roman" pitchFamily="18" charset="0"/>
            </a:endParaRPr>
          </a:p>
          <a:p>
            <a:pPr fontAlgn="auto">
              <a:spcBef>
                <a:spcPts val="600"/>
              </a:spcBef>
              <a:spcAft>
                <a:spcPts val="0"/>
              </a:spcAft>
              <a:tabLst>
                <a:tab pos="6905625" algn="r"/>
              </a:tabLst>
              <a:defRPr/>
            </a:pPr>
            <a:r>
              <a:rPr lang="de-DE" b="1" dirty="0" err="1" smtClean="0">
                <a:solidFill>
                  <a:srgbClr val="C00000"/>
                </a:solidFill>
                <a:latin typeface="+mn-lt"/>
                <a:cs typeface="Times New Roman" pitchFamily="18" charset="0"/>
              </a:rPr>
              <a:t>Wealth</a:t>
            </a:r>
            <a:r>
              <a:rPr lang="de-DE" b="1" dirty="0" smtClean="0">
                <a:solidFill>
                  <a:srgbClr val="C00000"/>
                </a:solidFill>
                <a:latin typeface="+mn-lt"/>
                <a:cs typeface="Times New Roman" pitchFamily="18" charset="0"/>
              </a:rPr>
              <a:t> </a:t>
            </a:r>
            <a:r>
              <a:rPr lang="de-DE" b="1" dirty="0" err="1" smtClean="0">
                <a:solidFill>
                  <a:srgbClr val="C00000"/>
                </a:solidFill>
                <a:latin typeface="+mn-lt"/>
                <a:cs typeface="Times New Roman" pitchFamily="18" charset="0"/>
              </a:rPr>
              <a:t>tax</a:t>
            </a:r>
            <a:r>
              <a:rPr lang="en-GB" b="1" dirty="0" smtClean="0">
                <a:solidFill>
                  <a:srgbClr val="C00000"/>
                </a:solidFill>
                <a:latin typeface="+mn-lt"/>
                <a:cs typeface="Times New Roman" pitchFamily="18" charset="0"/>
              </a:rPr>
              <a:t>	</a:t>
            </a:r>
            <a:r>
              <a:rPr lang="de-AT" b="1" dirty="0" smtClean="0">
                <a:solidFill>
                  <a:srgbClr val="C00000"/>
                </a:solidFill>
                <a:latin typeface="+mn-lt"/>
                <a:cs typeface="Times New Roman" pitchFamily="18" charset="0"/>
              </a:rPr>
              <a:t>3 %</a:t>
            </a:r>
          </a:p>
          <a:p>
            <a:pPr fontAlgn="auto">
              <a:spcBef>
                <a:spcPts val="3000"/>
              </a:spcBef>
              <a:spcAft>
                <a:spcPts val="0"/>
              </a:spcAft>
              <a:tabLst>
                <a:tab pos="6905625" algn="r"/>
              </a:tabLst>
              <a:defRPr/>
            </a:pPr>
            <a:r>
              <a:rPr lang="en-US" dirty="0">
                <a:latin typeface="+mn-lt"/>
                <a:cs typeface="Times New Roman" pitchFamily="18" charset="0"/>
              </a:rPr>
              <a:t>Tax debt at the end of the </a:t>
            </a:r>
            <a:r>
              <a:rPr lang="en-US" dirty="0" smtClean="0">
                <a:latin typeface="+mn-lt"/>
                <a:cs typeface="Times New Roman" pitchFamily="18" charset="0"/>
              </a:rPr>
              <a:t>year</a:t>
            </a:r>
            <a:r>
              <a:rPr lang="de-AT" dirty="0" smtClean="0">
                <a:latin typeface="+mn-lt"/>
                <a:cs typeface="Times New Roman" pitchFamily="18" charset="0"/>
              </a:rPr>
              <a:t>:	€   27 300</a:t>
            </a:r>
          </a:p>
          <a:p>
            <a:pPr fontAlgn="auto">
              <a:spcBef>
                <a:spcPts val="4200"/>
              </a:spcBef>
              <a:spcAft>
                <a:spcPts val="0"/>
              </a:spcAft>
              <a:tabLst>
                <a:tab pos="6905625" algn="r"/>
              </a:tabLst>
              <a:defRPr/>
            </a:pPr>
            <a:r>
              <a:rPr lang="de-AT" b="1" dirty="0">
                <a:solidFill>
                  <a:srgbClr val="C00000"/>
                </a:solidFill>
                <a:latin typeface="+mn-lt"/>
              </a:rPr>
              <a:t>→  </a:t>
            </a:r>
            <a:r>
              <a:rPr lang="de-AT" b="1" dirty="0" err="1">
                <a:solidFill>
                  <a:srgbClr val="C00000"/>
                </a:solidFill>
                <a:latin typeface="+mn-lt"/>
              </a:rPr>
              <a:t>abolish</a:t>
            </a:r>
            <a:r>
              <a:rPr lang="de-AT" b="1" dirty="0">
                <a:solidFill>
                  <a:srgbClr val="C00000"/>
                </a:solidFill>
                <a:latin typeface="+mn-lt"/>
              </a:rPr>
              <a:t> </a:t>
            </a:r>
            <a:r>
              <a:rPr lang="de-AT" b="1" dirty="0" err="1">
                <a:solidFill>
                  <a:srgbClr val="C00000"/>
                </a:solidFill>
                <a:latin typeface="+mn-lt"/>
              </a:rPr>
              <a:t>banknotes</a:t>
            </a:r>
            <a:r>
              <a:rPr lang="de-AT" dirty="0" smtClean="0">
                <a:latin typeface="+mn-lt"/>
                <a:cs typeface="Times New Roman" pitchFamily="18" charset="0"/>
              </a:rPr>
              <a:t> </a:t>
            </a:r>
            <a:endParaRPr lang="de-AT" dirty="0">
              <a:latin typeface="+mn-lt"/>
            </a:endParaRPr>
          </a:p>
        </p:txBody>
      </p:sp>
      <p:sp>
        <p:nvSpPr>
          <p:cNvPr id="6" name="Rechteck 5"/>
          <p:cNvSpPr/>
          <p:nvPr/>
        </p:nvSpPr>
        <p:spPr>
          <a:xfrm>
            <a:off x="785786" y="4005064"/>
            <a:ext cx="7286676" cy="719952"/>
          </a:xfrm>
          <a:prstGeom prst="rect">
            <a:avLst/>
          </a:prstGeom>
          <a:noFill/>
          <a:ln w="127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43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1D32B2-D1A8-4272-8B5C-967EAA53E7B3}" type="slidenum">
              <a:rPr lang="de-DE" smtClean="0"/>
              <a:pPr>
                <a:defRPr/>
              </a:pPr>
              <a:t>37</a:t>
            </a:fld>
            <a:endParaRPr lang="de-DE" dirty="0"/>
          </a:p>
        </p:txBody>
      </p:sp>
      <p:sp>
        <p:nvSpPr>
          <p:cNvPr id="5" name="Inhaltsplatzhalter 2"/>
          <p:cNvSpPr>
            <a:spLocks noGrp="1"/>
          </p:cNvSpPr>
          <p:nvPr>
            <p:ph idx="1"/>
          </p:nvPr>
        </p:nvSpPr>
        <p:spPr>
          <a:xfrm>
            <a:off x="914400" y="980728"/>
            <a:ext cx="7872442" cy="4176464"/>
          </a:xfrm>
        </p:spPr>
        <p:txBody>
          <a:bodyPr/>
          <a:lstStyle/>
          <a:p>
            <a:pPr marL="361950" indent="-361950" fontAlgn="auto">
              <a:spcBef>
                <a:spcPts val="4200"/>
              </a:spcBef>
              <a:spcAft>
                <a:spcPts val="0"/>
              </a:spcAft>
              <a:defRPr/>
            </a:pPr>
            <a:r>
              <a:rPr lang="de-DE" b="1" dirty="0" smtClean="0">
                <a:solidFill>
                  <a:schemeClr val="accent1"/>
                </a:solidFill>
                <a:cs typeface="Times New Roman" pitchFamily="18" charset="0"/>
              </a:rPr>
              <a:t>Rate </a:t>
            </a:r>
            <a:r>
              <a:rPr lang="de-DE" b="1" dirty="0" err="1" smtClean="0">
                <a:solidFill>
                  <a:schemeClr val="accent1"/>
                </a:solidFill>
                <a:cs typeface="Times New Roman" pitchFamily="18" charset="0"/>
              </a:rPr>
              <a:t>of</a:t>
            </a:r>
            <a:r>
              <a:rPr lang="de-DE" b="1" dirty="0" smtClean="0">
                <a:solidFill>
                  <a:schemeClr val="accent1"/>
                </a:solidFill>
                <a:cs typeface="Times New Roman" pitchFamily="18" charset="0"/>
              </a:rPr>
              <a:t> </a:t>
            </a:r>
            <a:r>
              <a:rPr lang="de-DE" b="1" dirty="0" err="1" smtClean="0">
                <a:solidFill>
                  <a:schemeClr val="accent1"/>
                </a:solidFill>
                <a:cs typeface="Times New Roman" pitchFamily="18" charset="0"/>
              </a:rPr>
              <a:t>return</a:t>
            </a:r>
            <a:r>
              <a:rPr lang="de-DE" b="1" dirty="0" smtClean="0">
                <a:solidFill>
                  <a:schemeClr val="accent1"/>
                </a:solidFill>
                <a:cs typeface="Times New Roman" pitchFamily="18" charset="0"/>
              </a:rPr>
              <a:t> after </a:t>
            </a:r>
            <a:r>
              <a:rPr lang="de-DE" b="1" dirty="0" err="1" smtClean="0">
                <a:solidFill>
                  <a:schemeClr val="accent1"/>
                </a:solidFill>
                <a:cs typeface="Times New Roman" pitchFamily="18" charset="0"/>
              </a:rPr>
              <a:t>taxes</a:t>
            </a:r>
            <a:endParaRPr lang="de-DE" b="1" dirty="0" smtClean="0">
              <a:solidFill>
                <a:schemeClr val="accent1"/>
              </a:solidFill>
              <a:cs typeface="Times New Roman" pitchFamily="18" charset="0"/>
            </a:endParaRPr>
          </a:p>
          <a:p>
            <a:pPr fontAlgn="auto">
              <a:spcBef>
                <a:spcPts val="3600"/>
              </a:spcBef>
              <a:spcAft>
                <a:spcPts val="0"/>
              </a:spcAft>
              <a:defRPr/>
            </a:pPr>
            <a:r>
              <a:rPr lang="de-DE" dirty="0" err="1" smtClean="0">
                <a:cs typeface="Times New Roman" pitchFamily="18" charset="0"/>
              </a:rPr>
              <a:t>Expected</a:t>
            </a:r>
            <a:r>
              <a:rPr lang="de-DE" dirty="0" smtClean="0">
                <a:cs typeface="Times New Roman" pitchFamily="18" charset="0"/>
              </a:rPr>
              <a:t> rate </a:t>
            </a:r>
            <a:r>
              <a:rPr lang="de-DE" dirty="0" err="1" smtClean="0">
                <a:cs typeface="Times New Roman" pitchFamily="18" charset="0"/>
              </a:rPr>
              <a:t>of</a:t>
            </a:r>
            <a:r>
              <a:rPr lang="de-DE" dirty="0" smtClean="0">
                <a:cs typeface="Times New Roman" pitchFamily="18" charset="0"/>
              </a:rPr>
              <a:t> </a:t>
            </a:r>
            <a:r>
              <a:rPr lang="de-DE" dirty="0" err="1" smtClean="0">
                <a:cs typeface="Times New Roman" pitchFamily="18" charset="0"/>
              </a:rPr>
              <a:t>return</a:t>
            </a:r>
            <a:r>
              <a:rPr lang="de-DE" dirty="0" smtClean="0">
                <a:cs typeface="Times New Roman" pitchFamily="18" charset="0"/>
              </a:rPr>
              <a:t> after </a:t>
            </a:r>
            <a:r>
              <a:rPr lang="de-DE" dirty="0" err="1" smtClean="0">
                <a:cs typeface="Times New Roman" pitchFamily="18" charset="0"/>
              </a:rPr>
              <a:t>taxes</a:t>
            </a:r>
            <a:endParaRPr lang="de-DE" dirty="0">
              <a:cs typeface="Times New Roman" pitchFamily="18" charset="0"/>
            </a:endParaRPr>
          </a:p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de-DE" dirty="0" smtClean="0">
                <a:cs typeface="Times New Roman" pitchFamily="18" charset="0"/>
              </a:rPr>
              <a:t>≈  </a:t>
            </a:r>
            <a:r>
              <a:rPr lang="de-DE" dirty="0">
                <a:cs typeface="Times New Roman" pitchFamily="18" charset="0"/>
              </a:rPr>
              <a:t>[ </a:t>
            </a:r>
            <a:r>
              <a:rPr lang="de-DE" dirty="0" err="1">
                <a:cs typeface="Times New Roman" pitchFamily="18" charset="0"/>
              </a:rPr>
              <a:t>Euribor</a:t>
            </a:r>
            <a:r>
              <a:rPr lang="de-DE" dirty="0">
                <a:cs typeface="Times New Roman" pitchFamily="18" charset="0"/>
              </a:rPr>
              <a:t>  </a:t>
            </a:r>
            <a:r>
              <a:rPr lang="de-DE" b="1" dirty="0">
                <a:solidFill>
                  <a:srgbClr val="C00000"/>
                </a:solidFill>
                <a:cs typeface="Times New Roman" pitchFamily="18" charset="0"/>
              </a:rPr>
              <a:t>–</a:t>
            </a:r>
            <a:r>
              <a:rPr lang="de-DE" dirty="0">
                <a:cs typeface="Times New Roman" pitchFamily="18" charset="0"/>
              </a:rPr>
              <a:t>  </a:t>
            </a:r>
            <a:r>
              <a:rPr lang="de-DE" b="1" dirty="0" err="1">
                <a:solidFill>
                  <a:srgbClr val="C00000"/>
                </a:solidFill>
                <a:cs typeface="Times New Roman" pitchFamily="18" charset="0"/>
              </a:rPr>
              <a:t>wealth</a:t>
            </a:r>
            <a:r>
              <a:rPr lang="de-DE" b="1" dirty="0">
                <a:solidFill>
                  <a:srgbClr val="C00000"/>
                </a:solidFill>
                <a:cs typeface="Times New Roman" pitchFamily="18" charset="0"/>
              </a:rPr>
              <a:t> </a:t>
            </a:r>
            <a:r>
              <a:rPr lang="de-DE" b="1" dirty="0" err="1">
                <a:solidFill>
                  <a:srgbClr val="C00000"/>
                </a:solidFill>
                <a:cs typeface="Times New Roman" pitchFamily="18" charset="0"/>
              </a:rPr>
              <a:t>tax</a:t>
            </a:r>
            <a:r>
              <a:rPr lang="de-DE" b="1" dirty="0">
                <a:solidFill>
                  <a:srgbClr val="C00000"/>
                </a:solidFill>
                <a:cs typeface="Times New Roman" pitchFamily="18" charset="0"/>
              </a:rPr>
              <a:t> rate</a:t>
            </a:r>
            <a:r>
              <a:rPr lang="de-DE" dirty="0" smtClean="0">
                <a:cs typeface="Times New Roman" pitchFamily="18" charset="0"/>
              </a:rPr>
              <a:t> </a:t>
            </a:r>
            <a:r>
              <a:rPr lang="de-DE" dirty="0">
                <a:cs typeface="Times New Roman" pitchFamily="18" charset="0"/>
              </a:rPr>
              <a:t>]</a:t>
            </a:r>
            <a:r>
              <a:rPr lang="de-DE" dirty="0">
                <a:solidFill>
                  <a:srgbClr val="C00000"/>
                </a:solidFill>
                <a:cs typeface="Times New Roman" pitchFamily="18" charset="0"/>
              </a:rPr>
              <a:t> </a:t>
            </a:r>
            <a:r>
              <a:rPr lang="de-DE" dirty="0">
                <a:cs typeface="Times New Roman" pitchFamily="18" charset="0"/>
              </a:rPr>
              <a:t>+ </a:t>
            </a:r>
            <a:r>
              <a:rPr lang="de-DE" dirty="0" err="1">
                <a:cs typeface="Times New Roman" pitchFamily="18" charset="0"/>
              </a:rPr>
              <a:t>risk</a:t>
            </a:r>
            <a:r>
              <a:rPr lang="de-DE" dirty="0">
                <a:cs typeface="Times New Roman" pitchFamily="18" charset="0"/>
              </a:rPr>
              <a:t> </a:t>
            </a:r>
            <a:r>
              <a:rPr lang="de-DE" dirty="0" smtClean="0">
                <a:cs typeface="Times New Roman" pitchFamily="18" charset="0"/>
              </a:rPr>
              <a:t>premium</a:t>
            </a:r>
          </a:p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de-DE" dirty="0" smtClean="0">
                <a:cs typeface="Times New Roman" pitchFamily="18" charset="0"/>
              </a:rPr>
              <a:t>≈  </a:t>
            </a:r>
            <a:r>
              <a:rPr lang="de-DE" dirty="0" err="1" smtClean="0">
                <a:cs typeface="Times New Roman" pitchFamily="18" charset="0"/>
              </a:rPr>
              <a:t>risk-free</a:t>
            </a:r>
            <a:r>
              <a:rPr lang="de-DE" dirty="0" smtClean="0">
                <a:cs typeface="Times New Roman" pitchFamily="18" charset="0"/>
              </a:rPr>
              <a:t> rate after </a:t>
            </a:r>
            <a:r>
              <a:rPr lang="de-DE" dirty="0" err="1" smtClean="0">
                <a:cs typeface="Times New Roman" pitchFamily="18" charset="0"/>
              </a:rPr>
              <a:t>taxes</a:t>
            </a:r>
            <a:r>
              <a:rPr lang="de-DE" dirty="0" smtClean="0">
                <a:cs typeface="Times New Roman" pitchFamily="18" charset="0"/>
              </a:rPr>
              <a:t>  + </a:t>
            </a:r>
            <a:r>
              <a:rPr lang="de-DE" dirty="0" err="1" smtClean="0">
                <a:cs typeface="Times New Roman" pitchFamily="18" charset="0"/>
              </a:rPr>
              <a:t>risk</a:t>
            </a:r>
            <a:r>
              <a:rPr lang="de-DE" dirty="0" smtClean="0">
                <a:cs typeface="Times New Roman" pitchFamily="18" charset="0"/>
              </a:rPr>
              <a:t> premium</a:t>
            </a:r>
          </a:p>
          <a:p>
            <a:pPr fontAlgn="auto">
              <a:spcBef>
                <a:spcPts val="6000"/>
              </a:spcBef>
              <a:spcAft>
                <a:spcPts val="0"/>
              </a:spcAft>
              <a:tabLst>
                <a:tab pos="355600" algn="l"/>
              </a:tabLst>
              <a:defRPr/>
            </a:pPr>
            <a:r>
              <a:rPr lang="en-US" dirty="0">
                <a:cs typeface="Times New Roman" pitchFamily="18" charset="0"/>
              </a:rPr>
              <a:t>Applies to all real </a:t>
            </a:r>
            <a:r>
              <a:rPr lang="en-US" dirty="0" smtClean="0">
                <a:cs typeface="Times New Roman" pitchFamily="18" charset="0"/>
              </a:rPr>
              <a:t>assets</a:t>
            </a:r>
            <a:br>
              <a:rPr lang="en-US" dirty="0" smtClean="0">
                <a:cs typeface="Times New Roman" pitchFamily="18" charset="0"/>
              </a:rPr>
            </a:br>
            <a:r>
              <a:rPr lang="en-US" dirty="0" smtClean="0">
                <a:cs typeface="Times New Roman" pitchFamily="18" charset="0"/>
              </a:rPr>
              <a:t>(</a:t>
            </a:r>
            <a:r>
              <a:rPr lang="en-US" dirty="0">
                <a:cs typeface="Times New Roman" pitchFamily="18" charset="0"/>
              </a:rPr>
              <a:t>common </a:t>
            </a:r>
            <a:r>
              <a:rPr lang="en-US" dirty="0" smtClean="0">
                <a:cs typeface="Times New Roman" pitchFamily="18" charset="0"/>
              </a:rPr>
              <a:t>stocks, </a:t>
            </a:r>
            <a:r>
              <a:rPr lang="en-US" dirty="0">
                <a:cs typeface="Times New Roman" pitchFamily="18" charset="0"/>
              </a:rPr>
              <a:t>shares in a </a:t>
            </a:r>
            <a:r>
              <a:rPr lang="en-US" dirty="0" smtClean="0">
                <a:cs typeface="Times New Roman" pitchFamily="18" charset="0"/>
              </a:rPr>
              <a:t>Ltd., </a:t>
            </a:r>
            <a:r>
              <a:rPr lang="en-US" dirty="0">
                <a:cs typeface="Times New Roman" pitchFamily="18" charset="0"/>
              </a:rPr>
              <a:t>real estate ...) </a:t>
            </a:r>
            <a:r>
              <a:rPr lang="de-DE" dirty="0" smtClean="0">
                <a:cs typeface="Times New Roman" pitchFamily="18" charset="0"/>
              </a:rPr>
              <a:t>	</a:t>
            </a:r>
          </a:p>
        </p:txBody>
      </p:sp>
      <p:sp>
        <p:nvSpPr>
          <p:cNvPr id="6" name="Rechteck 5"/>
          <p:cNvSpPr/>
          <p:nvPr/>
        </p:nvSpPr>
        <p:spPr>
          <a:xfrm>
            <a:off x="785786" y="1772816"/>
            <a:ext cx="7286676" cy="1800200"/>
          </a:xfrm>
          <a:prstGeom prst="rect">
            <a:avLst/>
          </a:prstGeom>
          <a:noFill/>
          <a:ln w="1905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24489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1D32B2-D1A8-4272-8B5C-967EAA53E7B3}" type="slidenum">
              <a:rPr lang="de-DE" smtClean="0"/>
              <a:pPr>
                <a:defRPr/>
              </a:pPr>
              <a:t>38</a:t>
            </a:fld>
            <a:endParaRPr lang="de-DE" dirty="0"/>
          </a:p>
        </p:txBody>
      </p:sp>
      <p:sp>
        <p:nvSpPr>
          <p:cNvPr id="14" name="Inhaltsplatzhalter 2"/>
          <p:cNvSpPr>
            <a:spLocks noGrp="1"/>
          </p:cNvSpPr>
          <p:nvPr>
            <p:ph idx="1"/>
          </p:nvPr>
        </p:nvSpPr>
        <p:spPr>
          <a:xfrm>
            <a:off x="914400" y="980728"/>
            <a:ext cx="7791464" cy="4824536"/>
          </a:xfrm>
        </p:spPr>
        <p:txBody>
          <a:bodyPr/>
          <a:lstStyle/>
          <a:p>
            <a:r>
              <a:rPr lang="de-AT" b="1" dirty="0" err="1" smtClean="0">
                <a:solidFill>
                  <a:schemeClr val="accent1"/>
                </a:solidFill>
              </a:rPr>
              <a:t>Example</a:t>
            </a:r>
            <a:r>
              <a:rPr lang="de-AT" b="1" dirty="0" smtClean="0">
                <a:solidFill>
                  <a:schemeClr val="accent1"/>
                </a:solidFill>
              </a:rPr>
              <a:t> </a:t>
            </a:r>
            <a:r>
              <a:rPr lang="de-AT" b="1" dirty="0">
                <a:solidFill>
                  <a:schemeClr val="accent1"/>
                </a:solidFill>
              </a:rPr>
              <a:t>9</a:t>
            </a:r>
            <a:endParaRPr lang="de-AT" dirty="0" smtClean="0">
              <a:solidFill>
                <a:schemeClr val="accent1"/>
              </a:solidFill>
            </a:endParaRPr>
          </a:p>
          <a:p>
            <a:pPr>
              <a:spcBef>
                <a:spcPts val="3000"/>
              </a:spcBef>
              <a:tabLst>
                <a:tab pos="6454775" algn="r"/>
              </a:tabLst>
            </a:pPr>
            <a:r>
              <a:rPr lang="de-DE" b="1" dirty="0" smtClean="0">
                <a:cs typeface="Times New Roman" pitchFamily="18" charset="0"/>
              </a:rPr>
              <a:t>Large </a:t>
            </a:r>
            <a:r>
              <a:rPr lang="de-DE" b="1" dirty="0" err="1" smtClean="0">
                <a:cs typeface="Times New Roman" pitchFamily="18" charset="0"/>
              </a:rPr>
              <a:t>investor</a:t>
            </a:r>
            <a:r>
              <a:rPr lang="de-DE" b="1" dirty="0"/>
              <a:t/>
            </a:r>
            <a:br>
              <a:rPr lang="de-DE" b="1" dirty="0"/>
            </a:br>
            <a:r>
              <a:rPr lang="de-DE" dirty="0"/>
              <a:t>(</a:t>
            </a:r>
            <a:r>
              <a:rPr lang="de-DE" dirty="0" smtClean="0">
                <a:cs typeface="Times New Roman" pitchFamily="18" charset="0"/>
              </a:rPr>
              <a:t>real </a:t>
            </a:r>
            <a:r>
              <a:rPr lang="en-US" dirty="0" smtClean="0">
                <a:cs typeface="Times New Roman" pitchFamily="18" charset="0"/>
              </a:rPr>
              <a:t>assets: common stocks, Ltd</a:t>
            </a:r>
            <a:r>
              <a:rPr lang="en-US" dirty="0">
                <a:cs typeface="Times New Roman" pitchFamily="18" charset="0"/>
              </a:rPr>
              <a:t>., real estate </a:t>
            </a:r>
            <a:r>
              <a:rPr lang="en-US" dirty="0" smtClean="0">
                <a:cs typeface="Times New Roman" pitchFamily="18" charset="0"/>
              </a:rPr>
              <a:t>...)</a:t>
            </a:r>
            <a:endParaRPr lang="de-AT" b="1" dirty="0" smtClean="0"/>
          </a:p>
          <a:p>
            <a:pPr>
              <a:spcBef>
                <a:spcPts val="3000"/>
              </a:spcBef>
              <a:tabLst>
                <a:tab pos="6905625" algn="r"/>
              </a:tabLst>
            </a:pPr>
            <a:r>
              <a:rPr lang="de-AT" dirty="0" smtClean="0"/>
              <a:t>Libor</a:t>
            </a:r>
            <a:r>
              <a:rPr lang="de-AT" dirty="0"/>
              <a:t> </a:t>
            </a:r>
            <a:r>
              <a:rPr lang="de-AT" dirty="0" smtClean="0"/>
              <a:t>/ </a:t>
            </a:r>
            <a:r>
              <a:rPr lang="de-AT" dirty="0" err="1" smtClean="0"/>
              <a:t>Euribor</a:t>
            </a:r>
            <a:r>
              <a:rPr lang="de-AT" dirty="0" smtClean="0"/>
              <a:t>	1 %</a:t>
            </a:r>
          </a:p>
          <a:p>
            <a:pPr>
              <a:spcBef>
                <a:spcPts val="600"/>
              </a:spcBef>
              <a:tabLst>
                <a:tab pos="6905625" algn="r"/>
              </a:tabLst>
            </a:pPr>
            <a:r>
              <a:rPr lang="de-AT" dirty="0" err="1" smtClean="0"/>
              <a:t>Expected</a:t>
            </a:r>
            <a:r>
              <a:rPr lang="de-AT" dirty="0" smtClean="0"/>
              <a:t> </a:t>
            </a:r>
            <a:r>
              <a:rPr lang="de-AT" dirty="0" err="1" smtClean="0"/>
              <a:t>risk</a:t>
            </a:r>
            <a:r>
              <a:rPr lang="de-AT" dirty="0" smtClean="0"/>
              <a:t> premium	4 %</a:t>
            </a:r>
          </a:p>
          <a:p>
            <a:pPr fontAlgn="auto">
              <a:spcBef>
                <a:spcPts val="600"/>
              </a:spcBef>
              <a:spcAft>
                <a:spcPts val="0"/>
              </a:spcAft>
              <a:tabLst>
                <a:tab pos="6905625" algn="r"/>
              </a:tabLst>
              <a:defRPr/>
            </a:pPr>
            <a:r>
              <a:rPr lang="de-DE" b="1" dirty="0" err="1" smtClean="0">
                <a:solidFill>
                  <a:srgbClr val="C00000"/>
                </a:solidFill>
                <a:cs typeface="Times New Roman" pitchFamily="18" charset="0"/>
              </a:rPr>
              <a:t>Wealth</a:t>
            </a:r>
            <a:r>
              <a:rPr lang="de-DE" b="1" dirty="0" smtClean="0">
                <a:solidFill>
                  <a:srgbClr val="C00000"/>
                </a:solidFill>
                <a:cs typeface="Times New Roman" pitchFamily="18" charset="0"/>
              </a:rPr>
              <a:t> </a:t>
            </a:r>
            <a:r>
              <a:rPr lang="de-DE" b="1" dirty="0" err="1">
                <a:solidFill>
                  <a:srgbClr val="C00000"/>
                </a:solidFill>
                <a:cs typeface="Times New Roman" pitchFamily="18" charset="0"/>
              </a:rPr>
              <a:t>tax</a:t>
            </a:r>
            <a:r>
              <a:rPr lang="de-DE" b="1" dirty="0">
                <a:solidFill>
                  <a:srgbClr val="C00000"/>
                </a:solidFill>
                <a:cs typeface="Times New Roman" pitchFamily="18" charset="0"/>
              </a:rPr>
              <a:t> rate </a:t>
            </a:r>
            <a:r>
              <a:rPr lang="en-GB" b="1" dirty="0">
                <a:solidFill>
                  <a:srgbClr val="C00000"/>
                </a:solidFill>
                <a:cs typeface="Times New Roman" pitchFamily="18" charset="0"/>
              </a:rPr>
              <a:t>	</a:t>
            </a:r>
            <a:r>
              <a:rPr lang="de-AT" b="1" dirty="0" smtClean="0">
                <a:solidFill>
                  <a:srgbClr val="C00000"/>
                </a:solidFill>
                <a:cs typeface="Times New Roman" pitchFamily="18" charset="0"/>
              </a:rPr>
              <a:t>3 %</a:t>
            </a:r>
            <a:endParaRPr lang="de-AT" b="1" dirty="0">
              <a:solidFill>
                <a:srgbClr val="C00000"/>
              </a:solidFill>
              <a:cs typeface="Times New Roman" pitchFamily="18" charset="0"/>
            </a:endParaRPr>
          </a:p>
          <a:p>
            <a:pPr>
              <a:spcBef>
                <a:spcPts val="3000"/>
              </a:spcBef>
              <a:tabLst>
                <a:tab pos="6905625" algn="r"/>
              </a:tabLst>
            </a:pPr>
            <a:r>
              <a:rPr lang="de-AT" dirty="0" err="1" smtClean="0"/>
              <a:t>Expected</a:t>
            </a:r>
            <a:r>
              <a:rPr lang="de-AT" dirty="0" smtClean="0"/>
              <a:t> rate </a:t>
            </a:r>
            <a:r>
              <a:rPr lang="de-AT" dirty="0" err="1" smtClean="0"/>
              <a:t>of</a:t>
            </a:r>
            <a:r>
              <a:rPr lang="de-AT" dirty="0" smtClean="0"/>
              <a:t> </a:t>
            </a:r>
            <a:r>
              <a:rPr lang="de-AT" dirty="0" err="1" smtClean="0"/>
              <a:t>return</a:t>
            </a:r>
            <a:r>
              <a:rPr lang="de-AT" dirty="0" smtClean="0"/>
              <a:t>  ≈  </a:t>
            </a:r>
            <a:r>
              <a:rPr lang="de-DE" dirty="0" smtClean="0"/>
              <a:t> 	2 </a:t>
            </a:r>
            <a:r>
              <a:rPr lang="de-AT" dirty="0" smtClean="0"/>
              <a:t>%</a:t>
            </a:r>
          </a:p>
        </p:txBody>
      </p:sp>
      <p:sp>
        <p:nvSpPr>
          <p:cNvPr id="5" name="Rechteck 4"/>
          <p:cNvSpPr/>
          <p:nvPr/>
        </p:nvSpPr>
        <p:spPr>
          <a:xfrm>
            <a:off x="785786" y="4725272"/>
            <a:ext cx="7386614" cy="719952"/>
          </a:xfrm>
          <a:prstGeom prst="rect">
            <a:avLst/>
          </a:prstGeom>
          <a:noFill/>
          <a:ln w="127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0666455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1D32B2-D1A8-4272-8B5C-967EAA53E7B3}" type="slidenum">
              <a:rPr lang="de-DE" smtClean="0"/>
              <a:pPr>
                <a:defRPr/>
              </a:pPr>
              <a:t>39</a:t>
            </a:fld>
            <a:endParaRPr lang="de-DE" dirty="0"/>
          </a:p>
        </p:txBody>
      </p:sp>
      <p:sp>
        <p:nvSpPr>
          <p:cNvPr id="5" name="Inhaltsplatzhalter 2"/>
          <p:cNvSpPr>
            <a:spLocks noGrp="1"/>
          </p:cNvSpPr>
          <p:nvPr>
            <p:ph idx="1"/>
          </p:nvPr>
        </p:nvSpPr>
        <p:spPr>
          <a:xfrm>
            <a:off x="914400" y="1000678"/>
            <a:ext cx="7379635" cy="4300530"/>
          </a:xfrm>
        </p:spPr>
        <p:txBody>
          <a:bodyPr/>
          <a:lstStyle/>
          <a:p>
            <a:pPr marL="531813" indent="-531813">
              <a:spcBef>
                <a:spcPts val="1800"/>
              </a:spcBef>
            </a:pPr>
            <a:r>
              <a:rPr lang="de-DE" b="1" dirty="0" err="1" smtClean="0">
                <a:solidFill>
                  <a:schemeClr val="accent1"/>
                </a:solidFill>
                <a:cs typeface="Times New Roman" pitchFamily="18" charset="0"/>
              </a:rPr>
              <a:t>Taxes</a:t>
            </a:r>
            <a:r>
              <a:rPr lang="de-DE" b="1" dirty="0" smtClean="0">
                <a:solidFill>
                  <a:schemeClr val="accent1"/>
                </a:solidFill>
                <a:cs typeface="Times New Roman" pitchFamily="18" charset="0"/>
              </a:rPr>
              <a:t> </a:t>
            </a:r>
            <a:r>
              <a:rPr lang="de-DE" b="1" dirty="0" err="1" smtClean="0">
                <a:solidFill>
                  <a:schemeClr val="accent1"/>
                </a:solidFill>
                <a:cs typeface="Times New Roman" pitchFamily="18" charset="0"/>
              </a:rPr>
              <a:t>with</a:t>
            </a:r>
            <a:r>
              <a:rPr lang="de-DE" b="1" dirty="0">
                <a:solidFill>
                  <a:schemeClr val="accent1"/>
                </a:solidFill>
                <a:cs typeface="Times New Roman" pitchFamily="18" charset="0"/>
              </a:rPr>
              <a:t> </a:t>
            </a:r>
            <a:r>
              <a:rPr lang="de-DE" b="1" dirty="0" err="1" smtClean="0">
                <a:solidFill>
                  <a:schemeClr val="accent1"/>
                </a:solidFill>
                <a:cs typeface="Times New Roman" pitchFamily="18" charset="0"/>
              </a:rPr>
              <a:t>regulatory</a:t>
            </a:r>
            <a:r>
              <a:rPr lang="de-DE" b="1" dirty="0" smtClean="0">
                <a:solidFill>
                  <a:schemeClr val="accent1"/>
                </a:solidFill>
                <a:cs typeface="Times New Roman" pitchFamily="18" charset="0"/>
              </a:rPr>
              <a:t> </a:t>
            </a:r>
            <a:r>
              <a:rPr lang="de-DE" b="1" dirty="0" err="1" smtClean="0">
                <a:solidFill>
                  <a:schemeClr val="accent1"/>
                </a:solidFill>
                <a:cs typeface="Times New Roman" pitchFamily="18" charset="0"/>
              </a:rPr>
              <a:t>purpose</a:t>
            </a:r>
            <a:endParaRPr lang="de-DE" b="1" dirty="0">
              <a:solidFill>
                <a:schemeClr val="accent1"/>
              </a:solidFill>
              <a:cs typeface="Times New Roman" pitchFamily="18" charset="0"/>
            </a:endParaRPr>
          </a:p>
          <a:p>
            <a:pPr>
              <a:spcBef>
                <a:spcPts val="1800"/>
              </a:spcBef>
            </a:pPr>
            <a:r>
              <a:rPr lang="en-US" dirty="0"/>
              <a:t>When risk-free assets are taxed </a:t>
            </a:r>
            <a:r>
              <a:rPr lang="en-US" dirty="0" smtClean="0"/>
              <a:t>higher,</a:t>
            </a:r>
            <a:br>
              <a:rPr lang="en-US" dirty="0" smtClean="0"/>
            </a:br>
            <a:r>
              <a:rPr lang="en-US" dirty="0" smtClean="0"/>
              <a:t>investors …</a:t>
            </a:r>
            <a:endParaRPr lang="de-DE" dirty="0" smtClean="0"/>
          </a:p>
          <a:p>
            <a:pPr marL="536575" indent="-36195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dirty="0"/>
              <a:t>t</a:t>
            </a:r>
            <a:r>
              <a:rPr lang="en-US" dirty="0" smtClean="0"/>
              <a:t>end to ask for real (risky) assets</a:t>
            </a:r>
            <a:endParaRPr lang="de-DE" dirty="0" smtClean="0">
              <a:cs typeface="Times New Roman" pitchFamily="18" charset="0"/>
            </a:endParaRPr>
          </a:p>
          <a:p>
            <a:pPr marL="536575" indent="-36195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dirty="0" smtClean="0">
                <a:cs typeface="Times New Roman" pitchFamily="18" charset="0"/>
              </a:rPr>
              <a:t>provide </a:t>
            </a:r>
            <a:r>
              <a:rPr lang="en-US" dirty="0">
                <a:cs typeface="Times New Roman" pitchFamily="18" charset="0"/>
              </a:rPr>
              <a:t>companies </a:t>
            </a:r>
            <a:r>
              <a:rPr lang="en-US" dirty="0" smtClean="0">
                <a:cs typeface="Times New Roman" pitchFamily="18" charset="0"/>
              </a:rPr>
              <a:t>with equity at low cost </a:t>
            </a:r>
          </a:p>
          <a:p>
            <a:pPr>
              <a:spcBef>
                <a:spcPts val="1800"/>
              </a:spcBef>
            </a:pPr>
            <a:r>
              <a:rPr lang="en-US" dirty="0" smtClean="0">
                <a:cs typeface="Times New Roman" pitchFamily="18" charset="0"/>
              </a:rPr>
              <a:t>so that companies can </a:t>
            </a:r>
            <a:r>
              <a:rPr lang="en-US" dirty="0">
                <a:cs typeface="Times New Roman" pitchFamily="18" charset="0"/>
              </a:rPr>
              <a:t>make </a:t>
            </a:r>
            <a:r>
              <a:rPr lang="en-US" dirty="0" smtClean="0">
                <a:cs typeface="Times New Roman" pitchFamily="18" charset="0"/>
              </a:rPr>
              <a:t>more low-profit investments.</a:t>
            </a:r>
            <a:endParaRPr lang="de-DE" dirty="0" smtClean="0">
              <a:cs typeface="Times New Roman" pitchFamily="18" charset="0"/>
            </a:endParaRPr>
          </a:p>
        </p:txBody>
      </p:sp>
      <p:grpSp>
        <p:nvGrpSpPr>
          <p:cNvPr id="28" name="Group 1"/>
          <p:cNvGrpSpPr>
            <a:grpSpLocks/>
          </p:cNvGrpSpPr>
          <p:nvPr/>
        </p:nvGrpSpPr>
        <p:grpSpPr bwMode="auto">
          <a:xfrm>
            <a:off x="6948264" y="1844824"/>
            <a:ext cx="1345771" cy="1261198"/>
            <a:chOff x="1431" y="1431"/>
            <a:chExt cx="3746" cy="3699"/>
          </a:xfrm>
        </p:grpSpPr>
        <p:grpSp>
          <p:nvGrpSpPr>
            <p:cNvPr id="49" name="Group 3"/>
            <p:cNvGrpSpPr>
              <a:grpSpLocks/>
            </p:cNvGrpSpPr>
            <p:nvPr/>
          </p:nvGrpSpPr>
          <p:grpSpPr bwMode="auto">
            <a:xfrm>
              <a:off x="1432" y="1421"/>
              <a:ext cx="3748" cy="3685"/>
              <a:chOff x="1440" y="1429"/>
              <a:chExt cx="3748" cy="3685"/>
            </a:xfrm>
          </p:grpSpPr>
          <p:grpSp>
            <p:nvGrpSpPr>
              <p:cNvPr id="52" name="Group 5"/>
              <p:cNvGrpSpPr>
                <a:grpSpLocks/>
              </p:cNvGrpSpPr>
              <p:nvPr/>
            </p:nvGrpSpPr>
            <p:grpSpPr bwMode="auto">
              <a:xfrm>
                <a:off x="1440" y="1429"/>
                <a:ext cx="3748" cy="3685"/>
                <a:chOff x="2484" y="4439"/>
                <a:chExt cx="5331" cy="5264"/>
              </a:xfrm>
            </p:grpSpPr>
            <p:sp>
              <p:nvSpPr>
                <p:cNvPr id="54" name="AutoShape 21"/>
                <p:cNvSpPr>
                  <a:spLocks noChangeArrowheads="1"/>
                </p:cNvSpPr>
                <p:nvPr/>
              </p:nvSpPr>
              <p:spPr bwMode="auto">
                <a:xfrm rot="2700000">
                  <a:off x="4338" y="7188"/>
                  <a:ext cx="170" cy="1134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C4BC96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AT"/>
                </a:p>
              </p:txBody>
            </p:sp>
            <p:sp>
              <p:nvSpPr>
                <p:cNvPr id="55" name="AutoShape 20"/>
                <p:cNvSpPr>
                  <a:spLocks noChangeArrowheads="1"/>
                </p:cNvSpPr>
                <p:nvPr/>
              </p:nvSpPr>
              <p:spPr bwMode="auto">
                <a:xfrm rot="2700000">
                  <a:off x="5813" y="5715"/>
                  <a:ext cx="170" cy="1134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C4BC96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AT"/>
                </a:p>
              </p:txBody>
            </p:sp>
            <p:sp>
              <p:nvSpPr>
                <p:cNvPr id="56" name="AutoShape 19"/>
                <p:cNvSpPr>
                  <a:spLocks noChangeArrowheads="1"/>
                </p:cNvSpPr>
                <p:nvPr/>
              </p:nvSpPr>
              <p:spPr bwMode="auto">
                <a:xfrm rot="-2700000">
                  <a:off x="4412" y="5773"/>
                  <a:ext cx="170" cy="1134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C4BC96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AT"/>
                </a:p>
              </p:txBody>
            </p:sp>
            <p:sp>
              <p:nvSpPr>
                <p:cNvPr id="57" name="AutoShape 18"/>
                <p:cNvSpPr>
                  <a:spLocks noChangeArrowheads="1"/>
                </p:cNvSpPr>
                <p:nvPr/>
              </p:nvSpPr>
              <p:spPr bwMode="auto">
                <a:xfrm rot="-2700000">
                  <a:off x="5879" y="7179"/>
                  <a:ext cx="170" cy="1134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C4BC96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AT"/>
                </a:p>
              </p:txBody>
            </p:sp>
            <p:sp>
              <p:nvSpPr>
                <p:cNvPr id="58" name="AutoShape 17"/>
                <p:cNvSpPr>
                  <a:spLocks noChangeArrowheads="1"/>
                </p:cNvSpPr>
                <p:nvPr/>
              </p:nvSpPr>
              <p:spPr bwMode="auto">
                <a:xfrm rot="-5400000">
                  <a:off x="6089" y="6424"/>
                  <a:ext cx="170" cy="1134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C4BC96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AT"/>
                </a:p>
              </p:txBody>
            </p:sp>
            <p:sp>
              <p:nvSpPr>
                <p:cNvPr id="59" name="Oval 16"/>
                <p:cNvSpPr>
                  <a:spLocks noChangeArrowheads="1"/>
                </p:cNvSpPr>
                <p:nvPr/>
              </p:nvSpPr>
              <p:spPr bwMode="auto">
                <a:xfrm>
                  <a:off x="4990" y="4439"/>
                  <a:ext cx="340" cy="965"/>
                </a:xfrm>
                <a:prstGeom prst="ellipse">
                  <a:avLst/>
                </a:prstGeom>
                <a:solidFill>
                  <a:srgbClr val="C4BC96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AT"/>
                </a:p>
              </p:txBody>
            </p:sp>
            <p:sp>
              <p:nvSpPr>
                <p:cNvPr id="60" name="AutoShape 15"/>
                <p:cNvSpPr>
                  <a:spLocks noChangeArrowheads="1"/>
                </p:cNvSpPr>
                <p:nvPr/>
              </p:nvSpPr>
              <p:spPr bwMode="auto">
                <a:xfrm rot="-5400000">
                  <a:off x="4082" y="6472"/>
                  <a:ext cx="170" cy="1134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C4BC96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AT"/>
                </a:p>
              </p:txBody>
            </p:sp>
            <p:sp>
              <p:nvSpPr>
                <p:cNvPr id="61" name="AutoShape 14"/>
                <p:cNvSpPr>
                  <a:spLocks noChangeArrowheads="1"/>
                </p:cNvSpPr>
                <p:nvPr/>
              </p:nvSpPr>
              <p:spPr bwMode="auto">
                <a:xfrm>
                  <a:off x="5130" y="7492"/>
                  <a:ext cx="170" cy="1134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C4BC96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AT"/>
                </a:p>
              </p:txBody>
            </p:sp>
            <p:sp>
              <p:nvSpPr>
                <p:cNvPr id="62" name="AutoShape 13"/>
                <p:cNvSpPr>
                  <a:spLocks noChangeArrowheads="1"/>
                </p:cNvSpPr>
                <p:nvPr/>
              </p:nvSpPr>
              <p:spPr bwMode="auto">
                <a:xfrm>
                  <a:off x="5097" y="5461"/>
                  <a:ext cx="170" cy="1134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C4BC96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AT"/>
                </a:p>
              </p:txBody>
            </p:sp>
            <p:sp>
              <p:nvSpPr>
                <p:cNvPr id="63" name="Oval 12"/>
                <p:cNvSpPr>
                  <a:spLocks noChangeArrowheads="1"/>
                </p:cNvSpPr>
                <p:nvPr/>
              </p:nvSpPr>
              <p:spPr bwMode="auto">
                <a:xfrm>
                  <a:off x="5032" y="8738"/>
                  <a:ext cx="340" cy="965"/>
                </a:xfrm>
                <a:prstGeom prst="ellipse">
                  <a:avLst/>
                </a:prstGeom>
                <a:solidFill>
                  <a:srgbClr val="C4BC96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AT"/>
                </a:p>
              </p:txBody>
            </p:sp>
            <p:sp>
              <p:nvSpPr>
                <p:cNvPr id="64" name="Oval 11"/>
                <p:cNvSpPr>
                  <a:spLocks noChangeArrowheads="1"/>
                </p:cNvSpPr>
                <p:nvPr/>
              </p:nvSpPr>
              <p:spPr bwMode="auto">
                <a:xfrm rot="-5400000">
                  <a:off x="7163" y="6530"/>
                  <a:ext cx="340" cy="965"/>
                </a:xfrm>
                <a:prstGeom prst="ellipse">
                  <a:avLst/>
                </a:prstGeom>
                <a:solidFill>
                  <a:srgbClr val="C4BC96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AT"/>
                </a:p>
              </p:txBody>
            </p:sp>
            <p:sp>
              <p:nvSpPr>
                <p:cNvPr id="65" name="Oval 10"/>
                <p:cNvSpPr>
                  <a:spLocks noChangeArrowheads="1"/>
                </p:cNvSpPr>
                <p:nvPr/>
              </p:nvSpPr>
              <p:spPr bwMode="auto">
                <a:xfrm rot="-5400000">
                  <a:off x="2797" y="6575"/>
                  <a:ext cx="340" cy="965"/>
                </a:xfrm>
                <a:prstGeom prst="ellipse">
                  <a:avLst/>
                </a:prstGeom>
                <a:solidFill>
                  <a:srgbClr val="C4BC96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AT"/>
                </a:p>
              </p:txBody>
            </p:sp>
            <p:sp>
              <p:nvSpPr>
                <p:cNvPr id="66" name="Oval 9"/>
                <p:cNvSpPr>
                  <a:spLocks noChangeArrowheads="1"/>
                </p:cNvSpPr>
                <p:nvPr/>
              </p:nvSpPr>
              <p:spPr bwMode="auto">
                <a:xfrm rot="2700000">
                  <a:off x="6543" y="4982"/>
                  <a:ext cx="340" cy="965"/>
                </a:xfrm>
                <a:prstGeom prst="ellipse">
                  <a:avLst/>
                </a:prstGeom>
                <a:solidFill>
                  <a:srgbClr val="C4BC96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AT"/>
                </a:p>
              </p:txBody>
            </p:sp>
            <p:sp>
              <p:nvSpPr>
                <p:cNvPr id="67" name="Oval 8"/>
                <p:cNvSpPr>
                  <a:spLocks noChangeArrowheads="1"/>
                </p:cNvSpPr>
                <p:nvPr/>
              </p:nvSpPr>
              <p:spPr bwMode="auto">
                <a:xfrm rot="2700000">
                  <a:off x="3435" y="8138"/>
                  <a:ext cx="340" cy="965"/>
                </a:xfrm>
                <a:prstGeom prst="ellipse">
                  <a:avLst/>
                </a:prstGeom>
                <a:solidFill>
                  <a:srgbClr val="C4BC96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AT"/>
                </a:p>
              </p:txBody>
            </p:sp>
            <p:sp>
              <p:nvSpPr>
                <p:cNvPr id="68" name="Oval 7"/>
                <p:cNvSpPr>
                  <a:spLocks noChangeArrowheads="1"/>
                </p:cNvSpPr>
                <p:nvPr/>
              </p:nvSpPr>
              <p:spPr bwMode="auto">
                <a:xfrm rot="-2700000">
                  <a:off x="3453" y="5024"/>
                  <a:ext cx="340" cy="965"/>
                </a:xfrm>
                <a:prstGeom prst="ellipse">
                  <a:avLst/>
                </a:prstGeom>
                <a:solidFill>
                  <a:srgbClr val="C4BC96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AT"/>
                </a:p>
              </p:txBody>
            </p:sp>
            <p:sp>
              <p:nvSpPr>
                <p:cNvPr id="69" name="Oval 6"/>
                <p:cNvSpPr>
                  <a:spLocks noChangeArrowheads="1"/>
                </p:cNvSpPr>
                <p:nvPr/>
              </p:nvSpPr>
              <p:spPr bwMode="auto">
                <a:xfrm rot="-2700000">
                  <a:off x="6594" y="8077"/>
                  <a:ext cx="340" cy="965"/>
                </a:xfrm>
                <a:prstGeom prst="ellipse">
                  <a:avLst/>
                </a:prstGeom>
                <a:solidFill>
                  <a:srgbClr val="C4BC96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AT"/>
                </a:p>
              </p:txBody>
            </p:sp>
          </p:grpSp>
          <p:sp>
            <p:nvSpPr>
              <p:cNvPr id="53" name="AutoShape 4"/>
              <p:cNvSpPr>
                <a:spLocks noChangeArrowheads="1"/>
              </p:cNvSpPr>
              <p:nvPr/>
            </p:nvSpPr>
            <p:spPr bwMode="auto">
              <a:xfrm>
                <a:off x="2075" y="2025"/>
                <a:ext cx="2523" cy="2523"/>
              </a:xfrm>
              <a:custGeom>
                <a:avLst/>
                <a:gdLst>
                  <a:gd name="G0" fmla="+- 2172 0 0"/>
                  <a:gd name="G1" fmla="+- 21600 0 2172"/>
                  <a:gd name="G2" fmla="+- 21600 0 2172"/>
                  <a:gd name="G3" fmla="*/ G0 2929 10000"/>
                  <a:gd name="G4" fmla="+- 21600 0 G3"/>
                  <a:gd name="G5" fmla="+- 21600 0 G3"/>
                  <a:gd name="T0" fmla="*/ 10800 w 21600"/>
                  <a:gd name="T1" fmla="*/ 0 h 21600"/>
                  <a:gd name="T2" fmla="*/ 3163 w 21600"/>
                  <a:gd name="T3" fmla="*/ 3163 h 21600"/>
                  <a:gd name="T4" fmla="*/ 0 w 21600"/>
                  <a:gd name="T5" fmla="*/ 10800 h 21600"/>
                  <a:gd name="T6" fmla="*/ 3163 w 21600"/>
                  <a:gd name="T7" fmla="*/ 18437 h 21600"/>
                  <a:gd name="T8" fmla="*/ 10800 w 21600"/>
                  <a:gd name="T9" fmla="*/ 21600 h 21600"/>
                  <a:gd name="T10" fmla="*/ 18437 w 21600"/>
                  <a:gd name="T11" fmla="*/ 18437 h 21600"/>
                  <a:gd name="T12" fmla="*/ 21600 w 21600"/>
                  <a:gd name="T13" fmla="*/ 10800 h 21600"/>
                  <a:gd name="T14" fmla="*/ 18437 w 21600"/>
                  <a:gd name="T15" fmla="*/ 3163 h 21600"/>
                  <a:gd name="T16" fmla="*/ 3163 w 21600"/>
                  <a:gd name="T17" fmla="*/ 3163 h 21600"/>
                  <a:gd name="T18" fmla="*/ 18437 w 21600"/>
                  <a:gd name="T19" fmla="*/ 18437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0" y="10800"/>
                    </a:move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5" y="21600"/>
                      <a:pt x="0" y="16765"/>
                      <a:pt x="0" y="10800"/>
                    </a:cubicBezTo>
                    <a:close/>
                    <a:moveTo>
                      <a:pt x="2172" y="10800"/>
                    </a:moveTo>
                    <a:cubicBezTo>
                      <a:pt x="2172" y="15565"/>
                      <a:pt x="6035" y="19428"/>
                      <a:pt x="10800" y="19428"/>
                    </a:cubicBezTo>
                    <a:cubicBezTo>
                      <a:pt x="15565" y="19428"/>
                      <a:pt x="19428" y="15565"/>
                      <a:pt x="19428" y="10800"/>
                    </a:cubicBezTo>
                    <a:cubicBezTo>
                      <a:pt x="19428" y="6035"/>
                      <a:pt x="15565" y="2172"/>
                      <a:pt x="10800" y="2172"/>
                    </a:cubicBezTo>
                    <a:cubicBezTo>
                      <a:pt x="6035" y="2172"/>
                      <a:pt x="2172" y="6035"/>
                      <a:pt x="2172" y="10800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rgbClr val="D8D8D8">
                      <a:gamma/>
                      <a:shade val="60000"/>
                      <a:invGamma/>
                    </a:srgbClr>
                  </a:gs>
                  <a:gs pos="100000">
                    <a:srgbClr val="D8D8D8"/>
                  </a:gs>
                </a:gsLst>
                <a:lin ang="5400000" scaled="1"/>
              </a:gra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AT"/>
              </a:p>
            </p:txBody>
          </p:sp>
        </p:grpSp>
        <p:sp>
          <p:nvSpPr>
            <p:cNvPr id="51" name="AutoShape 2"/>
            <p:cNvSpPr>
              <a:spLocks noChangeArrowheads="1"/>
            </p:cNvSpPr>
            <p:nvPr/>
          </p:nvSpPr>
          <p:spPr bwMode="auto">
            <a:xfrm>
              <a:off x="2941" y="2874"/>
              <a:ext cx="782" cy="783"/>
            </a:xfrm>
            <a:custGeom>
              <a:avLst/>
              <a:gdLst>
                <a:gd name="G0" fmla="+- 6340 0 0"/>
                <a:gd name="G1" fmla="+- 21600 0 6340"/>
                <a:gd name="G2" fmla="+- 21600 0 6340"/>
                <a:gd name="G3" fmla="*/ G0 2929 10000"/>
                <a:gd name="G4" fmla="+- 21600 0 G3"/>
                <a:gd name="G5" fmla="+- 21600 0 G3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6340" y="10800"/>
                  </a:moveTo>
                  <a:cubicBezTo>
                    <a:pt x="6340" y="13263"/>
                    <a:pt x="8337" y="15260"/>
                    <a:pt x="10800" y="15260"/>
                  </a:cubicBezTo>
                  <a:cubicBezTo>
                    <a:pt x="13263" y="15260"/>
                    <a:pt x="15260" y="13263"/>
                    <a:pt x="15260" y="10800"/>
                  </a:cubicBezTo>
                  <a:cubicBezTo>
                    <a:pt x="15260" y="8337"/>
                    <a:pt x="13263" y="6340"/>
                    <a:pt x="10800" y="6340"/>
                  </a:cubicBezTo>
                  <a:cubicBezTo>
                    <a:pt x="8337" y="6340"/>
                    <a:pt x="6340" y="8337"/>
                    <a:pt x="6340" y="10800"/>
                  </a:cubicBezTo>
                  <a:close/>
                </a:path>
              </a:pathLst>
            </a:custGeom>
            <a:solidFill>
              <a:srgbClr val="A5A5A5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AT"/>
            </a:p>
          </p:txBody>
        </p:sp>
      </p:grpSp>
    </p:spTree>
    <p:extLst>
      <p:ext uri="{BB962C8B-B14F-4D97-AF65-F5344CB8AC3E}">
        <p14:creationId xmlns:p14="http://schemas.microsoft.com/office/powerpoint/2010/main" val="1883332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1D32B2-D1A8-4272-8B5C-967EAA53E7B3}" type="slidenum">
              <a:rPr lang="de-DE" smtClean="0"/>
              <a:pPr>
                <a:defRPr/>
              </a:pPr>
              <a:t>4</a:t>
            </a:fld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14400" y="958398"/>
            <a:ext cx="7791464" cy="4774858"/>
          </a:xfrm>
        </p:spPr>
        <p:txBody>
          <a:bodyPr/>
          <a:lstStyle/>
          <a:p>
            <a:pPr>
              <a:spcBef>
                <a:spcPts val="3000"/>
              </a:spcBef>
            </a:pPr>
            <a:r>
              <a:rPr lang="de-AT" b="1" dirty="0">
                <a:solidFill>
                  <a:schemeClr val="accent1"/>
                </a:solidFill>
              </a:rPr>
              <a:t>Unit </a:t>
            </a:r>
            <a:r>
              <a:rPr lang="de-AT" b="1" dirty="0" err="1">
                <a:solidFill>
                  <a:schemeClr val="accent1"/>
                </a:solidFill>
              </a:rPr>
              <a:t>of</a:t>
            </a:r>
            <a:r>
              <a:rPr lang="de-AT" b="1" dirty="0">
                <a:solidFill>
                  <a:schemeClr val="accent1"/>
                </a:solidFill>
              </a:rPr>
              <a:t> </a:t>
            </a:r>
            <a:r>
              <a:rPr lang="de-AT" b="1" dirty="0" err="1" smtClean="0">
                <a:solidFill>
                  <a:schemeClr val="accent1"/>
                </a:solidFill>
              </a:rPr>
              <a:t>measurement</a:t>
            </a:r>
            <a:endParaRPr lang="de-AT" b="1" dirty="0"/>
          </a:p>
          <a:p>
            <a:pPr>
              <a:spcBef>
                <a:spcPts val="1200"/>
              </a:spcBef>
            </a:pPr>
            <a:r>
              <a:rPr lang="en-US" dirty="0" smtClean="0"/>
              <a:t>Rates of return have the same unit </a:t>
            </a:r>
            <a:r>
              <a:rPr lang="de-AT" dirty="0" err="1"/>
              <a:t>of</a:t>
            </a:r>
            <a:r>
              <a:rPr lang="de-AT" dirty="0"/>
              <a:t> </a:t>
            </a:r>
            <a:r>
              <a:rPr lang="de-AT" dirty="0" err="1"/>
              <a:t>measurement</a:t>
            </a:r>
            <a:r>
              <a:rPr lang="de-AT" dirty="0"/>
              <a:t> </a:t>
            </a:r>
            <a:r>
              <a:rPr lang="en-US" dirty="0" smtClean="0"/>
              <a:t>as ordinary interest </a:t>
            </a:r>
            <a:r>
              <a:rPr lang="de-AT" dirty="0" err="1" smtClean="0"/>
              <a:t>rates</a:t>
            </a:r>
            <a:r>
              <a:rPr lang="de-AT" dirty="0" smtClean="0"/>
              <a:t>,</a:t>
            </a:r>
          </a:p>
          <a:p>
            <a:pPr>
              <a:spcBef>
                <a:spcPts val="3000"/>
              </a:spcBef>
              <a:tabLst>
                <a:tab pos="530225" algn="l"/>
              </a:tabLst>
            </a:pPr>
            <a:r>
              <a:rPr lang="de-AT" dirty="0"/>
              <a:t>	</a:t>
            </a:r>
            <a:r>
              <a:rPr lang="de-AT" dirty="0" smtClean="0"/>
              <a:t>1/</a:t>
            </a:r>
            <a:r>
              <a:rPr lang="de-AT" dirty="0" err="1" smtClean="0"/>
              <a:t>annum</a:t>
            </a:r>
            <a:endParaRPr lang="de-AT" dirty="0" smtClean="0"/>
          </a:p>
          <a:p>
            <a:pPr>
              <a:spcBef>
                <a:spcPts val="3000"/>
              </a:spcBef>
            </a:pPr>
            <a:r>
              <a:rPr lang="de-AT" dirty="0" err="1"/>
              <a:t>and</a:t>
            </a:r>
            <a:r>
              <a:rPr lang="de-AT" dirty="0"/>
              <a:t> </a:t>
            </a:r>
            <a:r>
              <a:rPr lang="de-AT" dirty="0" err="1"/>
              <a:t>is</a:t>
            </a:r>
            <a:r>
              <a:rPr lang="de-AT" dirty="0"/>
              <a:t> </a:t>
            </a:r>
            <a:r>
              <a:rPr lang="de-AT" dirty="0" err="1"/>
              <a:t>usually</a:t>
            </a:r>
            <a:r>
              <a:rPr lang="de-AT" dirty="0"/>
              <a:t> </a:t>
            </a:r>
            <a:r>
              <a:rPr lang="de-AT" dirty="0" err="1" smtClean="0"/>
              <a:t>given</a:t>
            </a:r>
            <a:r>
              <a:rPr lang="de-AT" dirty="0" smtClean="0"/>
              <a:t> in </a:t>
            </a:r>
            <a:r>
              <a:rPr lang="de-AT" dirty="0" err="1"/>
              <a:t>p</a:t>
            </a:r>
            <a:r>
              <a:rPr lang="de-AT" dirty="0" err="1" smtClean="0"/>
              <a:t>ercent</a:t>
            </a:r>
            <a:r>
              <a:rPr lang="de-AT" dirty="0" smtClean="0"/>
              <a:t> (%)</a:t>
            </a:r>
            <a:endParaRPr lang="de-AT" dirty="0"/>
          </a:p>
          <a:p>
            <a:pPr>
              <a:spcBef>
                <a:spcPts val="3000"/>
              </a:spcBef>
            </a:pPr>
            <a:r>
              <a:rPr lang="de-AT" b="1" dirty="0" err="1" smtClean="0"/>
              <a:t>Example</a:t>
            </a:r>
            <a:endParaRPr lang="de-AT" b="1" dirty="0" smtClean="0">
              <a:solidFill>
                <a:schemeClr val="accent1"/>
              </a:solidFill>
            </a:endParaRPr>
          </a:p>
          <a:p>
            <a:pPr>
              <a:spcBef>
                <a:spcPts val="1200"/>
              </a:spcBef>
            </a:pPr>
            <a:r>
              <a:rPr lang="en-US" dirty="0" smtClean="0"/>
              <a:t>rate </a:t>
            </a:r>
            <a:r>
              <a:rPr lang="en-US" dirty="0"/>
              <a:t>of </a:t>
            </a:r>
            <a:r>
              <a:rPr lang="en-US" dirty="0" smtClean="0"/>
              <a:t>return </a:t>
            </a:r>
            <a:r>
              <a:rPr lang="de-AT" dirty="0" smtClean="0"/>
              <a:t> =  0.02 </a:t>
            </a:r>
            <a:r>
              <a:rPr lang="de-AT" dirty="0"/>
              <a:t>· </a:t>
            </a:r>
            <a:r>
              <a:rPr lang="de-AT" dirty="0" smtClean="0"/>
              <a:t>1/a · 100%  =  2%</a:t>
            </a:r>
            <a:endParaRPr lang="de-AT" dirty="0"/>
          </a:p>
          <a:p>
            <a:pPr>
              <a:spcBef>
                <a:spcPts val="3000"/>
              </a:spcBef>
            </a:pPr>
            <a:endParaRPr lang="de-DE" dirty="0"/>
          </a:p>
        </p:txBody>
      </p:sp>
      <p:sp>
        <p:nvSpPr>
          <p:cNvPr id="5" name="Rechteck 4"/>
          <p:cNvSpPr/>
          <p:nvPr/>
        </p:nvSpPr>
        <p:spPr>
          <a:xfrm>
            <a:off x="1331640" y="2708920"/>
            <a:ext cx="1800200" cy="71996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094191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1D32B2-D1A8-4272-8B5C-967EAA53E7B3}" type="slidenum">
              <a:rPr lang="de-DE" smtClean="0"/>
              <a:pPr>
                <a:defRPr/>
              </a:pPr>
              <a:t>40</a:t>
            </a:fld>
            <a:endParaRPr lang="de-DE" dirty="0"/>
          </a:p>
        </p:txBody>
      </p:sp>
      <p:sp>
        <p:nvSpPr>
          <p:cNvPr id="5" name="Inhaltsplatzhalter 2"/>
          <p:cNvSpPr txBox="1">
            <a:spLocks/>
          </p:cNvSpPr>
          <p:nvPr/>
        </p:nvSpPr>
        <p:spPr>
          <a:xfrm>
            <a:off x="914400" y="980728"/>
            <a:ext cx="7791464" cy="4392488"/>
          </a:xfrm>
          <a:prstGeom prst="rect">
            <a:avLst/>
          </a:prstGeom>
        </p:spPr>
        <p:txBody>
          <a:bodyPr/>
          <a:lstStyle>
            <a:lvl1pPr marL="0" indent="0">
              <a:buNone/>
              <a:tabLst/>
              <a:defRPr sz="2800"/>
            </a:lvl1pPr>
            <a:lvl2pPr marL="723900" indent="-368300">
              <a:buNone/>
              <a:defRPr sz="2400"/>
            </a:lvl2pPr>
          </a:lstStyle>
          <a:p>
            <a:pPr>
              <a:spcBef>
                <a:spcPts val="1800"/>
              </a:spcBef>
            </a:pPr>
            <a:r>
              <a:rPr lang="de-AT" b="1" dirty="0" err="1" smtClean="0">
                <a:solidFill>
                  <a:schemeClr val="accent1"/>
                </a:solidFill>
                <a:latin typeface="+mn-lt"/>
                <a:cs typeface="Times New Roman" pitchFamily="18" charset="0"/>
              </a:rPr>
              <a:t>Example</a:t>
            </a:r>
            <a:r>
              <a:rPr lang="de-AT" b="1" dirty="0" smtClean="0">
                <a:solidFill>
                  <a:schemeClr val="accent1"/>
                </a:solidFill>
                <a:latin typeface="+mn-lt"/>
                <a:cs typeface="Times New Roman" pitchFamily="18" charset="0"/>
              </a:rPr>
              <a:t> 10</a:t>
            </a:r>
          </a:p>
          <a:p>
            <a:pPr>
              <a:spcBef>
                <a:spcPts val="1800"/>
              </a:spcBef>
            </a:pPr>
            <a:r>
              <a:rPr lang="de-DE" b="1" dirty="0" err="1" smtClean="0">
                <a:latin typeface="+mn-lt"/>
                <a:cs typeface="Times New Roman" pitchFamily="18" charset="0"/>
              </a:rPr>
              <a:t>G</a:t>
            </a:r>
            <a:r>
              <a:rPr lang="de-DE" b="1" dirty="0" err="1" smtClean="0">
                <a:latin typeface="+mn-lt"/>
              </a:rPr>
              <a:t>overnment</a:t>
            </a:r>
            <a:r>
              <a:rPr lang="de-DE" b="1" dirty="0" smtClean="0">
                <a:latin typeface="+mn-lt"/>
              </a:rPr>
              <a:t> </a:t>
            </a:r>
            <a:r>
              <a:rPr lang="de-DE" b="1" dirty="0" err="1">
                <a:latin typeface="+mn-lt"/>
              </a:rPr>
              <a:t>subsidized</a:t>
            </a:r>
            <a:r>
              <a:rPr lang="de-DE" b="1" dirty="0">
                <a:latin typeface="+mn-lt"/>
              </a:rPr>
              <a:t> </a:t>
            </a:r>
            <a:r>
              <a:rPr lang="de-DE" b="1" dirty="0" err="1">
                <a:latin typeface="+mn-lt"/>
              </a:rPr>
              <a:t>low-interest</a:t>
            </a:r>
            <a:r>
              <a:rPr lang="de-DE" b="1" dirty="0">
                <a:latin typeface="+mn-lt"/>
              </a:rPr>
              <a:t> </a:t>
            </a:r>
            <a:r>
              <a:rPr lang="de-DE" b="1" dirty="0" err="1">
                <a:latin typeface="+mn-lt"/>
              </a:rPr>
              <a:t>loans</a:t>
            </a:r>
            <a:endParaRPr lang="de-DE" b="1" dirty="0">
              <a:latin typeface="+mn-lt"/>
              <a:cs typeface="Times New Roman" pitchFamily="18" charset="0"/>
            </a:endParaRPr>
          </a:p>
          <a:p>
            <a:pPr fontAlgn="auto">
              <a:spcBef>
                <a:spcPts val="1800"/>
              </a:spcBef>
              <a:spcAft>
                <a:spcPts val="0"/>
              </a:spcAft>
              <a:tabLst>
                <a:tab pos="7261225" algn="r"/>
              </a:tabLst>
              <a:defRPr/>
            </a:pPr>
            <a:r>
              <a:rPr lang="de-DE" dirty="0" smtClean="0">
                <a:latin typeface="+mn-lt"/>
                <a:cs typeface="Times New Roman" pitchFamily="18" charset="0"/>
              </a:rPr>
              <a:t>Libor</a:t>
            </a:r>
            <a:r>
              <a:rPr lang="de-DE" dirty="0">
                <a:latin typeface="+mn-lt"/>
                <a:cs typeface="Times New Roman" pitchFamily="18" charset="0"/>
              </a:rPr>
              <a:t> </a:t>
            </a:r>
            <a:r>
              <a:rPr lang="de-DE" dirty="0" smtClean="0">
                <a:latin typeface="+mn-lt"/>
                <a:cs typeface="Times New Roman" pitchFamily="18" charset="0"/>
              </a:rPr>
              <a:t>/ </a:t>
            </a:r>
            <a:r>
              <a:rPr lang="de-DE" dirty="0" err="1" smtClean="0">
                <a:latin typeface="+mn-lt"/>
                <a:cs typeface="Times New Roman" pitchFamily="18" charset="0"/>
              </a:rPr>
              <a:t>Euribor</a:t>
            </a:r>
            <a:r>
              <a:rPr lang="en-GB" dirty="0">
                <a:latin typeface="+mn-lt"/>
                <a:cs typeface="Times New Roman" pitchFamily="18" charset="0"/>
              </a:rPr>
              <a:t>	</a:t>
            </a:r>
            <a:r>
              <a:rPr lang="en-GB" dirty="0" smtClean="0">
                <a:latin typeface="+mn-lt"/>
                <a:cs typeface="Times New Roman" pitchFamily="18" charset="0"/>
              </a:rPr>
              <a:t>1 %</a:t>
            </a:r>
          </a:p>
          <a:p>
            <a:pPr fontAlgn="auto">
              <a:spcBef>
                <a:spcPts val="600"/>
              </a:spcBef>
              <a:spcAft>
                <a:spcPts val="0"/>
              </a:spcAft>
              <a:tabLst>
                <a:tab pos="7261225" algn="r"/>
              </a:tabLst>
              <a:defRPr/>
            </a:pPr>
            <a:r>
              <a:rPr lang="en-GB" dirty="0" smtClean="0">
                <a:latin typeface="+mn-lt"/>
                <a:cs typeface="Times New Roman" pitchFamily="18" charset="0"/>
              </a:rPr>
              <a:t>Risk premium	4 %</a:t>
            </a:r>
          </a:p>
          <a:p>
            <a:pPr fontAlgn="auto">
              <a:spcBef>
                <a:spcPts val="600"/>
              </a:spcBef>
              <a:spcAft>
                <a:spcPts val="0"/>
              </a:spcAft>
              <a:tabLst>
                <a:tab pos="7261225" algn="r"/>
              </a:tabLst>
              <a:defRPr/>
            </a:pPr>
            <a:r>
              <a:rPr lang="en-GB" dirty="0">
                <a:latin typeface="+mn-lt"/>
                <a:cs typeface="Times New Roman" pitchFamily="18" charset="0"/>
              </a:rPr>
              <a:t>Bank </a:t>
            </a:r>
            <a:r>
              <a:rPr lang="en-GB" dirty="0" smtClean="0">
                <a:latin typeface="+mn-lt"/>
                <a:cs typeface="Times New Roman" pitchFamily="18" charset="0"/>
              </a:rPr>
              <a:t>charges	1 %</a:t>
            </a:r>
            <a:endParaRPr lang="en-GB" dirty="0">
              <a:latin typeface="+mn-lt"/>
              <a:cs typeface="Times New Roman" pitchFamily="18" charset="0"/>
            </a:endParaRPr>
          </a:p>
          <a:p>
            <a:pPr fontAlgn="auto">
              <a:spcBef>
                <a:spcPts val="600"/>
              </a:spcBef>
              <a:spcAft>
                <a:spcPts val="0"/>
              </a:spcAft>
              <a:tabLst>
                <a:tab pos="7261225" algn="r"/>
              </a:tabLst>
              <a:defRPr/>
            </a:pPr>
            <a:r>
              <a:rPr lang="de-DE" b="1" dirty="0" err="1" smtClean="0">
                <a:solidFill>
                  <a:srgbClr val="C00000"/>
                </a:solidFill>
                <a:latin typeface="+mn-lt"/>
                <a:cs typeface="Times New Roman" pitchFamily="18" charset="0"/>
              </a:rPr>
              <a:t>Government</a:t>
            </a:r>
            <a:r>
              <a:rPr lang="de-DE" b="1" dirty="0" smtClean="0">
                <a:solidFill>
                  <a:srgbClr val="C00000"/>
                </a:solidFill>
                <a:latin typeface="+mn-lt"/>
                <a:cs typeface="Times New Roman" pitchFamily="18" charset="0"/>
              </a:rPr>
              <a:t> </a:t>
            </a:r>
            <a:r>
              <a:rPr lang="de-DE" b="1" dirty="0" err="1" smtClean="0">
                <a:solidFill>
                  <a:srgbClr val="C00000"/>
                </a:solidFill>
                <a:latin typeface="+mn-lt"/>
                <a:cs typeface="Times New Roman" pitchFamily="18" charset="0"/>
              </a:rPr>
              <a:t>subsidy</a:t>
            </a:r>
            <a:r>
              <a:rPr lang="en-GB" b="1" dirty="0">
                <a:solidFill>
                  <a:srgbClr val="C00000"/>
                </a:solidFill>
                <a:latin typeface="+mn-lt"/>
                <a:cs typeface="Times New Roman" pitchFamily="18" charset="0"/>
              </a:rPr>
              <a:t>	</a:t>
            </a:r>
            <a:r>
              <a:rPr lang="de-AT" b="1" dirty="0" smtClean="0">
                <a:solidFill>
                  <a:srgbClr val="C00000"/>
                </a:solidFill>
                <a:latin typeface="+mn-lt"/>
                <a:cs typeface="Times New Roman" pitchFamily="18" charset="0"/>
              </a:rPr>
              <a:t>5 %</a:t>
            </a:r>
            <a:endParaRPr lang="de-AT" b="1" dirty="0">
              <a:solidFill>
                <a:srgbClr val="C00000"/>
              </a:solidFill>
              <a:latin typeface="+mn-lt"/>
              <a:cs typeface="Times New Roman" pitchFamily="18" charset="0"/>
            </a:endParaRPr>
          </a:p>
          <a:p>
            <a:pPr fontAlgn="auto">
              <a:spcBef>
                <a:spcPts val="3000"/>
              </a:spcBef>
              <a:spcAft>
                <a:spcPts val="0"/>
              </a:spcAft>
              <a:tabLst>
                <a:tab pos="7261225" algn="r"/>
              </a:tabLst>
              <a:defRPr/>
            </a:pPr>
            <a:r>
              <a:rPr lang="de-DE" dirty="0" smtClean="0">
                <a:latin typeface="+mn-lt"/>
              </a:rPr>
              <a:t>Interest rate </a:t>
            </a:r>
            <a:r>
              <a:rPr lang="de-DE" dirty="0" err="1" smtClean="0">
                <a:latin typeface="+mn-lt"/>
              </a:rPr>
              <a:t>of</a:t>
            </a:r>
            <a:r>
              <a:rPr lang="de-DE" dirty="0" smtClean="0">
                <a:latin typeface="+mn-lt"/>
              </a:rPr>
              <a:t> </a:t>
            </a:r>
            <a:r>
              <a:rPr lang="de-DE" dirty="0" err="1" smtClean="0">
                <a:latin typeface="+mn-lt"/>
              </a:rPr>
              <a:t>subidized</a:t>
            </a:r>
            <a:r>
              <a:rPr lang="de-DE" dirty="0" smtClean="0">
                <a:latin typeface="+mn-lt"/>
              </a:rPr>
              <a:t> </a:t>
            </a:r>
            <a:r>
              <a:rPr lang="de-DE" dirty="0" err="1" smtClean="0">
                <a:latin typeface="+mn-lt"/>
              </a:rPr>
              <a:t>loan</a:t>
            </a:r>
            <a:r>
              <a:rPr lang="de-DE" dirty="0" smtClean="0">
                <a:latin typeface="+mn-lt"/>
              </a:rPr>
              <a:t>  </a:t>
            </a:r>
            <a:r>
              <a:rPr lang="de-DE" dirty="0" smtClean="0">
                <a:latin typeface="+mn-lt"/>
                <a:cs typeface="Times New Roman" pitchFamily="18" charset="0"/>
              </a:rPr>
              <a:t>= </a:t>
            </a:r>
            <a:r>
              <a:rPr lang="de-DE" dirty="0" smtClean="0">
                <a:latin typeface="+mn-lt"/>
              </a:rPr>
              <a:t>	</a:t>
            </a:r>
            <a:r>
              <a:rPr lang="de-DE" dirty="0">
                <a:latin typeface="+mn-lt"/>
                <a:cs typeface="Times New Roman" pitchFamily="18" charset="0"/>
              </a:rPr>
              <a:t>1</a:t>
            </a:r>
            <a:r>
              <a:rPr lang="de-DE" dirty="0" smtClean="0">
                <a:latin typeface="+mn-lt"/>
                <a:cs typeface="Times New Roman" pitchFamily="18" charset="0"/>
              </a:rPr>
              <a:t> %</a:t>
            </a:r>
          </a:p>
        </p:txBody>
      </p:sp>
      <p:sp>
        <p:nvSpPr>
          <p:cNvPr id="6" name="Rechteck 5"/>
          <p:cNvSpPr/>
          <p:nvPr/>
        </p:nvSpPr>
        <p:spPr>
          <a:xfrm>
            <a:off x="785786" y="4509120"/>
            <a:ext cx="7674646" cy="719952"/>
          </a:xfrm>
          <a:prstGeom prst="rect">
            <a:avLst/>
          </a:prstGeom>
          <a:noFill/>
          <a:ln w="127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18776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Foliennummernplatzhalter 1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1D32B2-D1A8-4272-8B5C-967EAA53E7B3}" type="slidenum">
              <a:rPr lang="de-DE" smtClean="0"/>
              <a:pPr>
                <a:defRPr/>
              </a:pPr>
              <a:t>41</a:t>
            </a:fld>
            <a:endParaRPr lang="de-DE" dirty="0"/>
          </a:p>
        </p:txBody>
      </p:sp>
      <p:grpSp>
        <p:nvGrpSpPr>
          <p:cNvPr id="18" name="Gruppieren 17"/>
          <p:cNvGrpSpPr/>
          <p:nvPr/>
        </p:nvGrpSpPr>
        <p:grpSpPr>
          <a:xfrm>
            <a:off x="785786" y="785794"/>
            <a:ext cx="7458622" cy="5214974"/>
            <a:chOff x="785786" y="785794"/>
            <a:chExt cx="7458622" cy="5214974"/>
          </a:xfrm>
        </p:grpSpPr>
        <p:sp>
          <p:nvSpPr>
            <p:cNvPr id="134" name="Rechteck 133"/>
            <p:cNvSpPr/>
            <p:nvPr/>
          </p:nvSpPr>
          <p:spPr>
            <a:xfrm>
              <a:off x="785786" y="785794"/>
              <a:ext cx="7458622" cy="521497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dirty="0">
                <a:solidFill>
                  <a:schemeClr val="bg1"/>
                </a:solidFill>
              </a:endParaRPr>
            </a:p>
          </p:txBody>
        </p:sp>
        <p:sp>
          <p:nvSpPr>
            <p:cNvPr id="1093" name="Text Box 69"/>
            <p:cNvSpPr txBox="1">
              <a:spLocks noChangeArrowheads="1"/>
            </p:cNvSpPr>
            <p:nvPr/>
          </p:nvSpPr>
          <p:spPr bwMode="auto">
            <a:xfrm>
              <a:off x="1092396" y="4500570"/>
              <a:ext cx="2268000" cy="432000"/>
            </a:xfrm>
            <a:prstGeom prst="rect">
              <a:avLst/>
            </a:prstGeom>
            <a:solidFill>
              <a:srgbClr val="C6D9F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algn="ctr">
                <a:spcAft>
                  <a:spcPts val="0"/>
                </a:spcAft>
              </a:pPr>
              <a:r>
                <a:rPr lang="de-DE" sz="2400" dirty="0" err="1" smtClean="0">
                  <a:latin typeface="+mn-lt"/>
                </a:rPr>
                <a:t>Subsidized</a:t>
              </a:r>
              <a:r>
                <a:rPr lang="de-DE" sz="2400" dirty="0" smtClean="0">
                  <a:latin typeface="+mn-lt"/>
                </a:rPr>
                <a:t> </a:t>
              </a:r>
              <a:r>
                <a:rPr lang="de-DE" sz="2400" dirty="0" err="1">
                  <a:latin typeface="+mn-lt"/>
                </a:rPr>
                <a:t>loan</a:t>
              </a:r>
              <a:endParaRPr kumimoji="0" lang="de-DE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1096" name="AutoShape 72"/>
            <p:cNvSpPr>
              <a:spLocks noChangeArrowheads="1"/>
            </p:cNvSpPr>
            <p:nvPr/>
          </p:nvSpPr>
          <p:spPr bwMode="auto">
            <a:xfrm>
              <a:off x="6319600" y="5002023"/>
              <a:ext cx="219576" cy="290916"/>
            </a:xfrm>
            <a:prstGeom prst="downArrow">
              <a:avLst>
                <a:gd name="adj1" fmla="val 50000"/>
                <a:gd name="adj2" fmla="val 33128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AT"/>
            </a:p>
          </p:txBody>
        </p:sp>
        <p:sp>
          <p:nvSpPr>
            <p:cNvPr id="1097" name="AutoShape 73"/>
            <p:cNvSpPr>
              <a:spLocks noChangeArrowheads="1"/>
            </p:cNvSpPr>
            <p:nvPr/>
          </p:nvSpPr>
          <p:spPr bwMode="auto">
            <a:xfrm>
              <a:off x="5566870" y="4138216"/>
              <a:ext cx="219576" cy="290916"/>
            </a:xfrm>
            <a:prstGeom prst="downArrow">
              <a:avLst>
                <a:gd name="adj1" fmla="val 50000"/>
                <a:gd name="adj2" fmla="val 33128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AT"/>
            </a:p>
          </p:txBody>
        </p:sp>
        <p:sp>
          <p:nvSpPr>
            <p:cNvPr id="1098" name="AutoShape 74"/>
            <p:cNvSpPr>
              <a:spLocks noChangeArrowheads="1"/>
            </p:cNvSpPr>
            <p:nvPr/>
          </p:nvSpPr>
          <p:spPr bwMode="auto">
            <a:xfrm>
              <a:off x="7072330" y="4143380"/>
              <a:ext cx="219576" cy="290916"/>
            </a:xfrm>
            <a:prstGeom prst="downArrow">
              <a:avLst>
                <a:gd name="adj1" fmla="val 50000"/>
                <a:gd name="adj2" fmla="val 33128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AT"/>
            </a:p>
          </p:txBody>
        </p:sp>
        <p:sp>
          <p:nvSpPr>
            <p:cNvPr id="1100" name="Text Box 76"/>
            <p:cNvSpPr txBox="1">
              <a:spLocks noChangeArrowheads="1"/>
            </p:cNvSpPr>
            <p:nvPr/>
          </p:nvSpPr>
          <p:spPr bwMode="auto">
            <a:xfrm>
              <a:off x="1714480" y="5357826"/>
              <a:ext cx="5429288" cy="43200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de-AT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Low-profit    </a:t>
              </a:r>
              <a:r>
                <a:rPr kumimoji="0" lang="de-AT" sz="2400" b="0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                </a:t>
              </a:r>
              <a:r>
                <a:rPr lang="de-AT" sz="2400" dirty="0" err="1">
                  <a:latin typeface="Calibri" pitchFamily="34" charset="0"/>
                </a:rPr>
                <a:t>i</a:t>
              </a:r>
              <a:r>
                <a:rPr kumimoji="0" lang="de-AT" sz="2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nvestment</a:t>
              </a:r>
              <a:endParaRPr kumimoji="0" lang="de-DE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101" name="AutoShape 77"/>
            <p:cNvSpPr>
              <a:spLocks noChangeArrowheads="1"/>
            </p:cNvSpPr>
            <p:nvPr/>
          </p:nvSpPr>
          <p:spPr bwMode="auto">
            <a:xfrm flipH="1">
              <a:off x="1712794" y="2071678"/>
              <a:ext cx="216000" cy="2286016"/>
            </a:xfrm>
            <a:prstGeom prst="downArrow">
              <a:avLst>
                <a:gd name="adj1" fmla="val 49583"/>
                <a:gd name="adj2" fmla="val 8459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AT"/>
            </a:p>
          </p:txBody>
        </p:sp>
        <p:grpSp>
          <p:nvGrpSpPr>
            <p:cNvPr id="2" name="Gruppieren 111"/>
            <p:cNvGrpSpPr/>
            <p:nvPr/>
          </p:nvGrpSpPr>
          <p:grpSpPr>
            <a:xfrm>
              <a:off x="3214678" y="1000108"/>
              <a:ext cx="1944000" cy="990198"/>
              <a:chOff x="3286116" y="1000108"/>
              <a:chExt cx="1944000" cy="990198"/>
            </a:xfrm>
          </p:grpSpPr>
          <p:sp>
            <p:nvSpPr>
              <p:cNvPr id="1103" name="Text Box 79"/>
              <p:cNvSpPr txBox="1">
                <a:spLocks noChangeArrowheads="1"/>
              </p:cNvSpPr>
              <p:nvPr/>
            </p:nvSpPr>
            <p:spPr bwMode="auto">
              <a:xfrm>
                <a:off x="3286116" y="1380197"/>
                <a:ext cx="1944000" cy="610109"/>
              </a:xfrm>
              <a:prstGeom prst="rect">
                <a:avLst/>
              </a:prstGeom>
              <a:solidFill>
                <a:srgbClr val="F2F2F2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de-AT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lang="de-AT" sz="2400" dirty="0" smtClean="0">
                    <a:latin typeface="Calibri" pitchFamily="34" charset="0"/>
                  </a:rPr>
                  <a:t> State</a:t>
                </a:r>
                <a:endParaRPr kumimoji="0" lang="de-AT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</p:txBody>
          </p:sp>
          <p:sp>
            <p:nvSpPr>
              <p:cNvPr id="1104" name="Rectangle 80"/>
              <p:cNvSpPr>
                <a:spLocks noChangeArrowheads="1"/>
              </p:cNvSpPr>
              <p:nvPr/>
            </p:nvSpPr>
            <p:spPr bwMode="auto">
              <a:xfrm>
                <a:off x="3488066" y="1482427"/>
                <a:ext cx="1584000" cy="900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AT"/>
              </a:p>
            </p:txBody>
          </p:sp>
          <p:sp>
            <p:nvSpPr>
              <p:cNvPr id="1105" name="Rectangle 81"/>
              <p:cNvSpPr>
                <a:spLocks noChangeArrowheads="1"/>
              </p:cNvSpPr>
              <p:nvPr/>
            </p:nvSpPr>
            <p:spPr bwMode="auto">
              <a:xfrm>
                <a:off x="4172066" y="1643050"/>
                <a:ext cx="900000" cy="900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AT"/>
              </a:p>
            </p:txBody>
          </p:sp>
          <p:grpSp>
            <p:nvGrpSpPr>
              <p:cNvPr id="3" name="Group 82"/>
              <p:cNvGrpSpPr>
                <a:grpSpLocks/>
              </p:cNvGrpSpPr>
              <p:nvPr/>
            </p:nvGrpSpPr>
            <p:grpSpPr bwMode="auto">
              <a:xfrm>
                <a:off x="3286116" y="1000108"/>
                <a:ext cx="409512" cy="380089"/>
                <a:chOff x="2703" y="1200"/>
                <a:chExt cx="768" cy="713"/>
              </a:xfrm>
            </p:grpSpPr>
            <p:sp>
              <p:nvSpPr>
                <p:cNvPr id="1107" name="AutoShape 83"/>
                <p:cNvSpPr>
                  <a:spLocks noChangeArrowheads="1"/>
                </p:cNvSpPr>
                <p:nvPr/>
              </p:nvSpPr>
              <p:spPr bwMode="auto">
                <a:xfrm>
                  <a:off x="2703" y="1200"/>
                  <a:ext cx="768" cy="576"/>
                </a:xfrm>
                <a:prstGeom prst="wave">
                  <a:avLst>
                    <a:gd name="adj1" fmla="val 13005"/>
                    <a:gd name="adj2" fmla="val 0"/>
                  </a:avLst>
                </a:prstGeom>
                <a:solidFill>
                  <a:srgbClr val="C6D9F1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AT"/>
                </a:p>
              </p:txBody>
            </p:sp>
            <p:cxnSp>
              <p:nvCxnSpPr>
                <p:cNvPr id="1108" name="AutoShape 84"/>
                <p:cNvCxnSpPr>
                  <a:cxnSpLocks noChangeShapeType="1"/>
                </p:cNvCxnSpPr>
                <p:nvPr/>
              </p:nvCxnSpPr>
              <p:spPr bwMode="auto">
                <a:xfrm>
                  <a:off x="2703" y="1633"/>
                  <a:ext cx="0" cy="280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sp>
              <p:nvSpPr>
                <p:cNvPr id="1109" name="AutoShape 85"/>
                <p:cNvSpPr>
                  <a:spLocks noChangeArrowheads="1"/>
                </p:cNvSpPr>
                <p:nvPr/>
              </p:nvSpPr>
              <p:spPr bwMode="auto">
                <a:xfrm>
                  <a:off x="3040" y="1327"/>
                  <a:ext cx="135" cy="120"/>
                </a:xfrm>
                <a:prstGeom prst="star5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AT"/>
                </a:p>
              </p:txBody>
            </p:sp>
            <p:sp>
              <p:nvSpPr>
                <p:cNvPr id="1110" name="AutoShape 86"/>
                <p:cNvSpPr>
                  <a:spLocks noChangeArrowheads="1"/>
                </p:cNvSpPr>
                <p:nvPr/>
              </p:nvSpPr>
              <p:spPr bwMode="auto">
                <a:xfrm>
                  <a:off x="2895" y="1394"/>
                  <a:ext cx="135" cy="120"/>
                </a:xfrm>
                <a:prstGeom prst="star5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AT"/>
                </a:p>
              </p:txBody>
            </p:sp>
            <p:sp>
              <p:nvSpPr>
                <p:cNvPr id="1111" name="AutoShape 87"/>
                <p:cNvSpPr>
                  <a:spLocks noChangeArrowheads="1"/>
                </p:cNvSpPr>
                <p:nvPr/>
              </p:nvSpPr>
              <p:spPr bwMode="auto">
                <a:xfrm>
                  <a:off x="3040" y="1514"/>
                  <a:ext cx="135" cy="119"/>
                </a:xfrm>
                <a:prstGeom prst="star5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AT"/>
                </a:p>
              </p:txBody>
            </p:sp>
            <p:sp>
              <p:nvSpPr>
                <p:cNvPr id="1112" name="AutoShape 88"/>
                <p:cNvSpPr>
                  <a:spLocks noChangeArrowheads="1"/>
                </p:cNvSpPr>
                <p:nvPr/>
              </p:nvSpPr>
              <p:spPr bwMode="auto">
                <a:xfrm>
                  <a:off x="3175" y="1447"/>
                  <a:ext cx="136" cy="118"/>
                </a:xfrm>
                <a:prstGeom prst="star5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AT"/>
                </a:p>
              </p:txBody>
            </p:sp>
          </p:grpSp>
        </p:grpSp>
        <p:grpSp>
          <p:nvGrpSpPr>
            <p:cNvPr id="4" name="Group 104"/>
            <p:cNvGrpSpPr>
              <a:grpSpLocks/>
            </p:cNvGrpSpPr>
            <p:nvPr/>
          </p:nvGrpSpPr>
          <p:grpSpPr bwMode="auto">
            <a:xfrm>
              <a:off x="928663" y="959193"/>
              <a:ext cx="1928826" cy="1041047"/>
              <a:chOff x="968" y="3195"/>
              <a:chExt cx="2047" cy="1105"/>
            </a:xfrm>
          </p:grpSpPr>
          <p:sp>
            <p:nvSpPr>
              <p:cNvPr id="1129" name="Rectangle 105"/>
              <p:cNvSpPr>
                <a:spLocks noChangeArrowheads="1"/>
              </p:cNvSpPr>
              <p:nvPr/>
            </p:nvSpPr>
            <p:spPr bwMode="auto">
              <a:xfrm>
                <a:off x="1125" y="3877"/>
                <a:ext cx="1730" cy="170"/>
              </a:xfrm>
              <a:prstGeom prst="rect">
                <a:avLst/>
              </a:prstGeom>
              <a:solidFill>
                <a:srgbClr val="F2F2F2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AT"/>
              </a:p>
            </p:txBody>
          </p:sp>
          <p:grpSp>
            <p:nvGrpSpPr>
              <p:cNvPr id="5" name="Group 106"/>
              <p:cNvGrpSpPr>
                <a:grpSpLocks/>
              </p:cNvGrpSpPr>
              <p:nvPr/>
            </p:nvGrpSpPr>
            <p:grpSpPr bwMode="auto">
              <a:xfrm>
                <a:off x="1125" y="3195"/>
                <a:ext cx="1730" cy="682"/>
                <a:chOff x="2947" y="3296"/>
                <a:chExt cx="1715" cy="676"/>
              </a:xfrm>
            </p:grpSpPr>
            <p:sp>
              <p:nvSpPr>
                <p:cNvPr id="1131" name="Rectangle 107"/>
                <p:cNvSpPr>
                  <a:spLocks noChangeArrowheads="1"/>
                </p:cNvSpPr>
                <p:nvPr/>
              </p:nvSpPr>
              <p:spPr bwMode="auto">
                <a:xfrm>
                  <a:off x="2947" y="3465"/>
                  <a:ext cx="1715" cy="169"/>
                </a:xfrm>
                <a:prstGeom prst="rect">
                  <a:avLst/>
                </a:prstGeom>
                <a:solidFill>
                  <a:srgbClr val="F2F2F2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AT"/>
                </a:p>
              </p:txBody>
            </p:sp>
            <p:sp>
              <p:nvSpPr>
                <p:cNvPr id="1132" name="Rectangle 108"/>
                <p:cNvSpPr>
                  <a:spLocks noChangeArrowheads="1"/>
                </p:cNvSpPr>
                <p:nvPr/>
              </p:nvSpPr>
              <p:spPr bwMode="auto">
                <a:xfrm>
                  <a:off x="3103" y="3634"/>
                  <a:ext cx="156" cy="338"/>
                </a:xfrm>
                <a:prstGeom prst="rect">
                  <a:avLst/>
                </a:prstGeom>
                <a:solidFill>
                  <a:srgbClr val="F2F2F2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AT"/>
                </a:p>
              </p:txBody>
            </p:sp>
            <p:sp>
              <p:nvSpPr>
                <p:cNvPr id="1133" name="Rectangle 109"/>
                <p:cNvSpPr>
                  <a:spLocks noChangeArrowheads="1"/>
                </p:cNvSpPr>
                <p:nvPr/>
              </p:nvSpPr>
              <p:spPr bwMode="auto">
                <a:xfrm>
                  <a:off x="3415" y="3634"/>
                  <a:ext cx="155" cy="338"/>
                </a:xfrm>
                <a:prstGeom prst="rect">
                  <a:avLst/>
                </a:prstGeom>
                <a:solidFill>
                  <a:srgbClr val="F2F2F2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AT"/>
                </a:p>
              </p:txBody>
            </p:sp>
            <p:sp>
              <p:nvSpPr>
                <p:cNvPr id="1134" name="Rectangle 110"/>
                <p:cNvSpPr>
                  <a:spLocks noChangeArrowheads="1"/>
                </p:cNvSpPr>
                <p:nvPr/>
              </p:nvSpPr>
              <p:spPr bwMode="auto">
                <a:xfrm>
                  <a:off x="4037" y="3634"/>
                  <a:ext cx="156" cy="338"/>
                </a:xfrm>
                <a:prstGeom prst="rect">
                  <a:avLst/>
                </a:prstGeom>
                <a:solidFill>
                  <a:srgbClr val="F2F2F2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AT"/>
                </a:p>
              </p:txBody>
            </p:sp>
            <p:sp>
              <p:nvSpPr>
                <p:cNvPr id="1135" name="Rectangle 111"/>
                <p:cNvSpPr>
                  <a:spLocks noChangeArrowheads="1"/>
                </p:cNvSpPr>
                <p:nvPr/>
              </p:nvSpPr>
              <p:spPr bwMode="auto">
                <a:xfrm>
                  <a:off x="3726" y="3634"/>
                  <a:ext cx="155" cy="338"/>
                </a:xfrm>
                <a:prstGeom prst="rect">
                  <a:avLst/>
                </a:prstGeom>
                <a:solidFill>
                  <a:srgbClr val="F2F2F2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AT"/>
                </a:p>
              </p:txBody>
            </p:sp>
            <p:sp>
              <p:nvSpPr>
                <p:cNvPr id="1136" name="Rectangle 112"/>
                <p:cNvSpPr>
                  <a:spLocks noChangeArrowheads="1"/>
                </p:cNvSpPr>
                <p:nvPr/>
              </p:nvSpPr>
              <p:spPr bwMode="auto">
                <a:xfrm>
                  <a:off x="4349" y="3634"/>
                  <a:ext cx="155" cy="338"/>
                </a:xfrm>
                <a:prstGeom prst="rect">
                  <a:avLst/>
                </a:prstGeom>
                <a:solidFill>
                  <a:srgbClr val="F2F2F2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AT"/>
                </a:p>
              </p:txBody>
            </p:sp>
            <p:sp>
              <p:nvSpPr>
                <p:cNvPr id="1137" name="AutoShape 113"/>
                <p:cNvSpPr>
                  <a:spLocks noChangeArrowheads="1"/>
                </p:cNvSpPr>
                <p:nvPr/>
              </p:nvSpPr>
              <p:spPr bwMode="auto">
                <a:xfrm>
                  <a:off x="3103" y="3296"/>
                  <a:ext cx="1403" cy="169"/>
                </a:xfrm>
                <a:prstGeom prst="triangle">
                  <a:avLst>
                    <a:gd name="adj" fmla="val 50000"/>
                  </a:avLst>
                </a:prstGeom>
                <a:solidFill>
                  <a:srgbClr val="D8D8D8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AT"/>
                </a:p>
              </p:txBody>
            </p:sp>
          </p:grpSp>
          <p:sp>
            <p:nvSpPr>
              <p:cNvPr id="1138" name="Rectangle 114"/>
              <p:cNvSpPr>
                <a:spLocks noChangeArrowheads="1"/>
              </p:cNvSpPr>
              <p:nvPr/>
            </p:nvSpPr>
            <p:spPr bwMode="auto">
              <a:xfrm>
                <a:off x="968" y="4047"/>
                <a:ext cx="2047" cy="253"/>
              </a:xfrm>
              <a:prstGeom prst="rect">
                <a:avLst/>
              </a:prstGeom>
              <a:solidFill>
                <a:srgbClr val="F2F2F2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AT"/>
              </a:p>
            </p:txBody>
          </p:sp>
          <p:sp>
            <p:nvSpPr>
              <p:cNvPr id="1139" name="Text Box 115"/>
              <p:cNvSpPr txBox="1">
                <a:spLocks noChangeArrowheads="1"/>
              </p:cNvSpPr>
              <p:nvPr/>
            </p:nvSpPr>
            <p:spPr bwMode="auto">
              <a:xfrm>
                <a:off x="1440" y="3932"/>
                <a:ext cx="1143" cy="368"/>
              </a:xfrm>
              <a:prstGeom prst="rect">
                <a:avLst/>
              </a:prstGeom>
              <a:solidFill>
                <a:srgbClr val="F2F2F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de-AT" sz="24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</a:rPr>
                  <a:t>Bank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  <p:sp>
          <p:nvSpPr>
            <p:cNvPr id="1141" name="AutoShape 117"/>
            <p:cNvSpPr>
              <a:spLocks noChangeArrowheads="1"/>
            </p:cNvSpPr>
            <p:nvPr/>
          </p:nvSpPr>
          <p:spPr bwMode="auto">
            <a:xfrm>
              <a:off x="2130399" y="4997348"/>
              <a:ext cx="219576" cy="290916"/>
            </a:xfrm>
            <a:prstGeom prst="downArrow">
              <a:avLst>
                <a:gd name="adj1" fmla="val 50000"/>
                <a:gd name="adj2" fmla="val 33128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AT"/>
            </a:p>
          </p:txBody>
        </p:sp>
        <p:sp>
          <p:nvSpPr>
            <p:cNvPr id="68" name="Textfeld 67"/>
            <p:cNvSpPr txBox="1"/>
            <p:nvPr/>
          </p:nvSpPr>
          <p:spPr>
            <a:xfrm>
              <a:off x="5786446" y="785794"/>
              <a:ext cx="2457962" cy="95410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>
                <a:tabLst>
                  <a:tab pos="723900" algn="l"/>
                  <a:tab pos="4298950" algn="l"/>
                </a:tabLst>
              </a:pPr>
              <a:r>
                <a:rPr lang="de-DE" sz="2800" b="1" dirty="0" err="1" smtClean="0">
                  <a:latin typeface="+mn-lt"/>
                  <a:cs typeface="Times New Roman" pitchFamily="18" charset="0"/>
                </a:rPr>
                <a:t>Figure</a:t>
              </a:r>
              <a:r>
                <a:rPr lang="de-DE" sz="2800" b="1" dirty="0" smtClean="0">
                  <a:latin typeface="+mn-lt"/>
                  <a:cs typeface="Times New Roman" pitchFamily="18" charset="0"/>
                </a:rPr>
                <a:t> </a:t>
              </a:r>
              <a:r>
                <a:rPr lang="de-DE" sz="2800" b="1" dirty="0">
                  <a:latin typeface="+mn-lt"/>
                  <a:cs typeface="Times New Roman" pitchFamily="18" charset="0"/>
                </a:rPr>
                <a:t>8</a:t>
              </a:r>
              <a:r>
                <a:rPr lang="de-DE" sz="2800" b="1" dirty="0" smtClean="0">
                  <a:latin typeface="+mn-lt"/>
                  <a:cs typeface="Times New Roman" pitchFamily="18" charset="0"/>
                </a:rPr>
                <a:t>:</a:t>
              </a:r>
              <a:r>
                <a:rPr lang="de-DE" sz="2800" dirty="0" smtClean="0">
                  <a:latin typeface="+mn-lt"/>
                  <a:cs typeface="Times New Roman" pitchFamily="18" charset="0"/>
                </a:rPr>
                <a:t> </a:t>
              </a:r>
              <a:r>
                <a:rPr lang="de-DE" sz="2800" dirty="0" err="1" smtClean="0">
                  <a:latin typeface="+mn-lt"/>
                  <a:cs typeface="Times New Roman" pitchFamily="18" charset="0"/>
                </a:rPr>
                <a:t>Subsidized</a:t>
              </a:r>
              <a:r>
                <a:rPr lang="de-DE" sz="2800" dirty="0" smtClean="0">
                  <a:latin typeface="+mn-lt"/>
                  <a:cs typeface="Times New Roman" pitchFamily="18" charset="0"/>
                </a:rPr>
                <a:t> </a:t>
              </a:r>
              <a:r>
                <a:rPr lang="de-DE" sz="2800" dirty="0" err="1" smtClean="0">
                  <a:latin typeface="+mn-lt"/>
                  <a:cs typeface="Times New Roman" pitchFamily="18" charset="0"/>
                </a:rPr>
                <a:t>loan</a:t>
              </a:r>
              <a:endParaRPr lang="de-DE" sz="2800" dirty="0">
                <a:latin typeface="+mn-lt"/>
                <a:cs typeface="Times New Roman" pitchFamily="18" charset="0"/>
              </a:endParaRPr>
            </a:p>
          </p:txBody>
        </p:sp>
        <p:grpSp>
          <p:nvGrpSpPr>
            <p:cNvPr id="6" name="Gruppieren 109"/>
            <p:cNvGrpSpPr/>
            <p:nvPr/>
          </p:nvGrpSpPr>
          <p:grpSpPr>
            <a:xfrm>
              <a:off x="6300192" y="2786058"/>
              <a:ext cx="1665053" cy="1285885"/>
              <a:chOff x="6500826" y="2786058"/>
              <a:chExt cx="1214446" cy="1200039"/>
            </a:xfrm>
          </p:grpSpPr>
          <p:sp>
            <p:nvSpPr>
              <p:cNvPr id="70" name="AutoShape 100"/>
              <p:cNvSpPr>
                <a:spLocks noChangeArrowheads="1"/>
              </p:cNvSpPr>
              <p:nvPr/>
            </p:nvSpPr>
            <p:spPr bwMode="auto">
              <a:xfrm>
                <a:off x="6500826" y="2786058"/>
                <a:ext cx="1214446" cy="428628"/>
              </a:xfrm>
              <a:prstGeom prst="triangle">
                <a:avLst>
                  <a:gd name="adj" fmla="val 50000"/>
                </a:avLst>
              </a:prstGeom>
              <a:solidFill>
                <a:srgbClr val="FF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AT"/>
              </a:p>
            </p:txBody>
          </p:sp>
          <p:grpSp>
            <p:nvGrpSpPr>
              <p:cNvPr id="7" name="Gruppieren 76"/>
              <p:cNvGrpSpPr/>
              <p:nvPr/>
            </p:nvGrpSpPr>
            <p:grpSpPr>
              <a:xfrm>
                <a:off x="6572264" y="3214686"/>
                <a:ext cx="1085176" cy="771411"/>
                <a:chOff x="1142976" y="5100589"/>
                <a:chExt cx="1076706" cy="771411"/>
              </a:xfrm>
            </p:grpSpPr>
            <p:sp>
              <p:nvSpPr>
                <p:cNvPr id="72" name="Text Box 99"/>
                <p:cNvSpPr txBox="1">
                  <a:spLocks noChangeArrowheads="1"/>
                </p:cNvSpPr>
                <p:nvPr/>
              </p:nvSpPr>
              <p:spPr bwMode="auto">
                <a:xfrm>
                  <a:off x="1142976" y="5100589"/>
                  <a:ext cx="1071570" cy="771411"/>
                </a:xfrm>
                <a:prstGeom prst="rect">
                  <a:avLst/>
                </a:prstGeom>
                <a:solidFill>
                  <a:srgbClr val="F2F2F2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endParaRPr kumimoji="0" lang="de-AT" sz="11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endParaRPr>
                </a:p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endParaRPr kumimoji="0" lang="de-AT" sz="11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endParaRPr>
                </a:p>
              </p:txBody>
            </p:sp>
            <p:sp>
              <p:nvSpPr>
                <p:cNvPr id="73" name="Rectangle 101"/>
                <p:cNvSpPr>
                  <a:spLocks noChangeArrowheads="1"/>
                </p:cNvSpPr>
                <p:nvPr/>
              </p:nvSpPr>
              <p:spPr bwMode="auto">
                <a:xfrm>
                  <a:off x="1257634" y="5192730"/>
                  <a:ext cx="357904" cy="186424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AT"/>
                </a:p>
              </p:txBody>
            </p:sp>
            <p:sp>
              <p:nvSpPr>
                <p:cNvPr id="74" name="Rectangle 102"/>
                <p:cNvSpPr>
                  <a:spLocks noChangeArrowheads="1"/>
                </p:cNvSpPr>
                <p:nvPr/>
              </p:nvSpPr>
              <p:spPr bwMode="auto">
                <a:xfrm>
                  <a:off x="1720552" y="5192730"/>
                  <a:ext cx="356833" cy="186424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AT"/>
                </a:p>
              </p:txBody>
            </p:sp>
            <p:sp>
              <p:nvSpPr>
                <p:cNvPr id="75" name="Text Box 103"/>
                <p:cNvSpPr txBox="1">
                  <a:spLocks noChangeArrowheads="1"/>
                </p:cNvSpPr>
                <p:nvPr/>
              </p:nvSpPr>
              <p:spPr bwMode="auto">
                <a:xfrm>
                  <a:off x="1142976" y="5408082"/>
                  <a:ext cx="1076706" cy="391062"/>
                </a:xfrm>
                <a:prstGeom prst="rect">
                  <a:avLst/>
                </a:prstGeom>
                <a:solidFill>
                  <a:srgbClr val="F2F2F2"/>
                </a:solidFill>
                <a:ln w="9525">
                  <a:solidFill>
                    <a:srgbClr val="F2F2F2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lang="de-AT" sz="2000" dirty="0" err="1" smtClean="0">
                      <a:latin typeface="Calibri" pitchFamily="34" charset="0"/>
                    </a:rPr>
                    <a:t>H</a:t>
                  </a:r>
                  <a:r>
                    <a:rPr kumimoji="0" lang="de-AT" sz="2000" b="0" i="0" u="none" strike="noStrike" cap="none" normalizeH="0" baseline="0" dirty="0" err="1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</a:rPr>
                    <a:t>ousehold</a:t>
                  </a:r>
                  <a:endParaRPr kumimoji="0" lang="de-DE" sz="20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endParaRPr>
                </a:p>
              </p:txBody>
            </p:sp>
          </p:grpSp>
        </p:grpSp>
        <p:grpSp>
          <p:nvGrpSpPr>
            <p:cNvPr id="8" name="Group 2"/>
            <p:cNvGrpSpPr>
              <a:grpSpLocks/>
            </p:cNvGrpSpPr>
            <p:nvPr/>
          </p:nvGrpSpPr>
          <p:grpSpPr bwMode="auto">
            <a:xfrm>
              <a:off x="3571868" y="4643446"/>
              <a:ext cx="1500198" cy="936561"/>
              <a:chOff x="1387" y="1974"/>
              <a:chExt cx="6917" cy="4529"/>
            </a:xfrm>
          </p:grpSpPr>
          <p:sp>
            <p:nvSpPr>
              <p:cNvPr id="76" name="Freeform 3"/>
              <p:cNvSpPr>
                <a:spLocks/>
              </p:cNvSpPr>
              <p:nvPr/>
            </p:nvSpPr>
            <p:spPr bwMode="auto">
              <a:xfrm>
                <a:off x="2202" y="1998"/>
                <a:ext cx="4623" cy="3873"/>
              </a:xfrm>
              <a:custGeom>
                <a:avLst/>
                <a:gdLst/>
                <a:ahLst/>
                <a:cxnLst>
                  <a:cxn ang="0">
                    <a:pos x="0" y="1101"/>
                  </a:cxn>
                  <a:cxn ang="0">
                    <a:pos x="4119" y="0"/>
                  </a:cxn>
                  <a:cxn ang="0">
                    <a:pos x="4623" y="2047"/>
                  </a:cxn>
                  <a:cxn ang="0">
                    <a:pos x="3237" y="3873"/>
                  </a:cxn>
                  <a:cxn ang="0">
                    <a:pos x="0" y="1101"/>
                  </a:cxn>
                </a:cxnLst>
                <a:rect l="0" t="0" r="r" b="b"/>
                <a:pathLst>
                  <a:path w="4623" h="3873">
                    <a:moveTo>
                      <a:pt x="0" y="1101"/>
                    </a:moveTo>
                    <a:lnTo>
                      <a:pt x="4119" y="0"/>
                    </a:lnTo>
                    <a:lnTo>
                      <a:pt x="4623" y="2047"/>
                    </a:lnTo>
                    <a:lnTo>
                      <a:pt x="3237" y="3873"/>
                    </a:lnTo>
                    <a:lnTo>
                      <a:pt x="0" y="1101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100000">
                    <a:srgbClr val="FFFFFF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AT"/>
              </a:p>
            </p:txBody>
          </p:sp>
          <p:grpSp>
            <p:nvGrpSpPr>
              <p:cNvPr id="9" name="Group 4"/>
              <p:cNvGrpSpPr>
                <a:grpSpLocks/>
              </p:cNvGrpSpPr>
              <p:nvPr/>
            </p:nvGrpSpPr>
            <p:grpSpPr bwMode="auto">
              <a:xfrm>
                <a:off x="1387" y="1974"/>
                <a:ext cx="6917" cy="4529"/>
                <a:chOff x="1387" y="1974"/>
                <a:chExt cx="6917" cy="4529"/>
              </a:xfrm>
            </p:grpSpPr>
            <p:cxnSp>
              <p:nvCxnSpPr>
                <p:cNvPr id="85" name="AutoShape 5"/>
                <p:cNvCxnSpPr>
                  <a:cxnSpLocks noChangeShapeType="1"/>
                </p:cNvCxnSpPr>
                <p:nvPr/>
              </p:nvCxnSpPr>
              <p:spPr bwMode="auto">
                <a:xfrm flipV="1">
                  <a:off x="2062" y="1974"/>
                  <a:ext cx="4223" cy="1071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grpSp>
              <p:nvGrpSpPr>
                <p:cNvPr id="10" name="Group 6"/>
                <p:cNvGrpSpPr>
                  <a:grpSpLocks/>
                </p:cNvGrpSpPr>
                <p:nvPr/>
              </p:nvGrpSpPr>
              <p:grpSpPr bwMode="auto">
                <a:xfrm>
                  <a:off x="1387" y="1996"/>
                  <a:ext cx="6917" cy="4507"/>
                  <a:chOff x="1387" y="1996"/>
                  <a:chExt cx="6917" cy="4507"/>
                </a:xfrm>
              </p:grpSpPr>
              <p:grpSp>
                <p:nvGrpSpPr>
                  <p:cNvPr id="11" name="Group 7"/>
                  <p:cNvGrpSpPr>
                    <a:grpSpLocks/>
                  </p:cNvGrpSpPr>
                  <p:nvPr/>
                </p:nvGrpSpPr>
                <p:grpSpPr bwMode="auto">
                  <a:xfrm>
                    <a:off x="2736" y="2261"/>
                    <a:ext cx="4530" cy="3299"/>
                    <a:chOff x="2736" y="2261"/>
                    <a:chExt cx="4530" cy="3299"/>
                  </a:xfrm>
                </p:grpSpPr>
                <p:cxnSp>
                  <p:nvCxnSpPr>
                    <p:cNvPr id="99" name="AutoShape 8"/>
                    <p:cNvCxnSpPr>
                      <a:cxnSpLocks noChangeShapeType="1"/>
                    </p:cNvCxnSpPr>
                    <p:nvPr/>
                  </p:nvCxnSpPr>
                  <p:spPr bwMode="auto">
                    <a:xfrm flipV="1">
                      <a:off x="4314" y="3101"/>
                      <a:ext cx="2952" cy="1821"/>
                    </a:xfrm>
                    <a:prstGeom prst="straightConnector1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</p:cxnSp>
                <p:cxnSp>
                  <p:nvCxnSpPr>
                    <p:cNvPr id="100" name="AutoShape 9"/>
                    <p:cNvCxnSpPr>
                      <a:cxnSpLocks noChangeShapeType="1"/>
                    </p:cNvCxnSpPr>
                    <p:nvPr/>
                  </p:nvCxnSpPr>
                  <p:spPr bwMode="auto">
                    <a:xfrm flipV="1">
                      <a:off x="4922" y="3796"/>
                      <a:ext cx="2137" cy="1645"/>
                    </a:xfrm>
                    <a:prstGeom prst="straightConnector1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</p:cxnSp>
                <p:cxnSp>
                  <p:nvCxnSpPr>
                    <p:cNvPr id="101" name="AutoShape 10"/>
                    <p:cNvCxnSpPr>
                      <a:cxnSpLocks noChangeShapeType="1"/>
                    </p:cNvCxnSpPr>
                    <p:nvPr/>
                  </p:nvCxnSpPr>
                  <p:spPr bwMode="auto">
                    <a:xfrm flipV="1">
                      <a:off x="3746" y="2987"/>
                      <a:ext cx="2863" cy="1442"/>
                    </a:xfrm>
                    <a:prstGeom prst="straightConnector1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</p:cxnSp>
                <p:cxnSp>
                  <p:nvCxnSpPr>
                    <p:cNvPr id="102" name="AutoShape 11"/>
                    <p:cNvCxnSpPr>
                      <a:cxnSpLocks noChangeShapeType="1"/>
                    </p:cNvCxnSpPr>
                    <p:nvPr/>
                  </p:nvCxnSpPr>
                  <p:spPr bwMode="auto">
                    <a:xfrm flipV="1">
                      <a:off x="3215" y="2618"/>
                      <a:ext cx="3309" cy="1357"/>
                    </a:xfrm>
                    <a:prstGeom prst="straightConnector1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</p:cxnSp>
                <p:cxnSp>
                  <p:nvCxnSpPr>
                    <p:cNvPr id="103" name="AutoShape 12"/>
                    <p:cNvCxnSpPr>
                      <a:cxnSpLocks noChangeShapeType="1"/>
                    </p:cNvCxnSpPr>
                    <p:nvPr/>
                  </p:nvCxnSpPr>
                  <p:spPr bwMode="auto">
                    <a:xfrm flipV="1">
                      <a:off x="2736" y="2261"/>
                      <a:ext cx="3642" cy="1284"/>
                    </a:xfrm>
                    <a:prstGeom prst="straightConnector1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</p:cxnSp>
                <p:grpSp>
                  <p:nvGrpSpPr>
                    <p:cNvPr id="12" name="Group 13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774" y="2437"/>
                      <a:ext cx="4138" cy="3123"/>
                      <a:chOff x="2774" y="2437"/>
                      <a:chExt cx="4138" cy="3123"/>
                    </a:xfrm>
                  </p:grpSpPr>
                  <p:cxnSp>
                    <p:nvCxnSpPr>
                      <p:cNvPr id="105" name="AutoShape 14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>
                        <a:off x="2774" y="2944"/>
                        <a:ext cx="3015" cy="2616"/>
                      </a:xfrm>
                      <a:prstGeom prst="straightConnector1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</p:cxnSp>
                  <p:cxnSp>
                    <p:nvCxnSpPr>
                      <p:cNvPr id="106" name="AutoShape 15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>
                        <a:off x="3279" y="2812"/>
                        <a:ext cx="2891" cy="2403"/>
                      </a:xfrm>
                      <a:prstGeom prst="straightConnector1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</p:cxnSp>
                  <p:cxnSp>
                    <p:nvCxnSpPr>
                      <p:cNvPr id="107" name="AutoShape 16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>
                        <a:off x="3746" y="2686"/>
                        <a:ext cx="2778" cy="2162"/>
                      </a:xfrm>
                      <a:prstGeom prst="straightConnector1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</p:cxnSp>
                  <p:cxnSp>
                    <p:nvCxnSpPr>
                      <p:cNvPr id="108" name="AutoShape 17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>
                        <a:off x="4284" y="2552"/>
                        <a:ext cx="2486" cy="2006"/>
                      </a:xfrm>
                      <a:prstGeom prst="straightConnector1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</p:cxnSp>
                  <p:cxnSp>
                    <p:nvCxnSpPr>
                      <p:cNvPr id="109" name="AutoShape 18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>
                        <a:off x="4725" y="2437"/>
                        <a:ext cx="2187" cy="1662"/>
                      </a:xfrm>
                      <a:prstGeom prst="straightConnector1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</p:cxnSp>
                </p:grpSp>
              </p:grpSp>
              <p:grpSp>
                <p:nvGrpSpPr>
                  <p:cNvPr id="13" name="Group 19"/>
                  <p:cNvGrpSpPr>
                    <a:grpSpLocks/>
                  </p:cNvGrpSpPr>
                  <p:nvPr/>
                </p:nvGrpSpPr>
                <p:grpSpPr bwMode="auto">
                  <a:xfrm>
                    <a:off x="1387" y="1996"/>
                    <a:ext cx="6917" cy="4507"/>
                    <a:chOff x="1387" y="1996"/>
                    <a:chExt cx="6917" cy="4507"/>
                  </a:xfrm>
                </p:grpSpPr>
                <p:sp>
                  <p:nvSpPr>
                    <p:cNvPr id="89" name="Freeform 20"/>
                    <p:cNvSpPr>
                      <a:spLocks/>
                    </p:cNvSpPr>
                    <p:nvPr/>
                  </p:nvSpPr>
                  <p:spPr bwMode="auto">
                    <a:xfrm>
                      <a:off x="7495" y="3909"/>
                      <a:ext cx="469" cy="501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315"/>
                        </a:cxn>
                        <a:cxn ang="0">
                          <a:pos x="396" y="501"/>
                        </a:cxn>
                        <a:cxn ang="0">
                          <a:pos x="469" y="118"/>
                        </a:cxn>
                        <a:cxn ang="0">
                          <a:pos x="322" y="0"/>
                        </a:cxn>
                      </a:cxnLst>
                      <a:rect l="0" t="0" r="r" b="b"/>
                      <a:pathLst>
                        <a:path w="469" h="501">
                          <a:moveTo>
                            <a:pt x="0" y="315"/>
                          </a:moveTo>
                          <a:lnTo>
                            <a:pt x="396" y="501"/>
                          </a:lnTo>
                          <a:lnTo>
                            <a:pt x="469" y="118"/>
                          </a:lnTo>
                          <a:lnTo>
                            <a:pt x="322" y="0"/>
                          </a:lnTo>
                        </a:path>
                      </a:pathLst>
                    </a:custGeom>
                    <a:noFill/>
                    <a:ln w="3810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de-AT"/>
                    </a:p>
                  </p:txBody>
                </p:sp>
                <p:sp>
                  <p:nvSpPr>
                    <p:cNvPr id="90" name="Freeform 21"/>
                    <p:cNvSpPr>
                      <a:spLocks/>
                    </p:cNvSpPr>
                    <p:nvPr/>
                  </p:nvSpPr>
                  <p:spPr bwMode="auto">
                    <a:xfrm>
                      <a:off x="3114" y="4224"/>
                      <a:ext cx="3344" cy="2279"/>
                    </a:xfrm>
                    <a:custGeom>
                      <a:avLst/>
                      <a:gdLst/>
                      <a:ahLst/>
                      <a:cxnLst>
                        <a:cxn ang="0">
                          <a:pos x="11" y="0"/>
                        </a:cxn>
                        <a:cxn ang="0">
                          <a:pos x="0" y="912"/>
                        </a:cxn>
                        <a:cxn ang="0">
                          <a:pos x="3234" y="2279"/>
                        </a:cxn>
                        <a:cxn ang="0">
                          <a:pos x="3344" y="1589"/>
                        </a:cxn>
                        <a:cxn ang="0">
                          <a:pos x="3026" y="1355"/>
                        </a:cxn>
                      </a:cxnLst>
                      <a:rect l="0" t="0" r="r" b="b"/>
                      <a:pathLst>
                        <a:path w="3344" h="2279">
                          <a:moveTo>
                            <a:pt x="11" y="0"/>
                          </a:moveTo>
                          <a:lnTo>
                            <a:pt x="0" y="912"/>
                          </a:lnTo>
                          <a:lnTo>
                            <a:pt x="3234" y="2279"/>
                          </a:lnTo>
                          <a:lnTo>
                            <a:pt x="3344" y="1589"/>
                          </a:lnTo>
                          <a:lnTo>
                            <a:pt x="3026" y="1355"/>
                          </a:lnTo>
                        </a:path>
                      </a:pathLst>
                    </a:custGeom>
                    <a:noFill/>
                    <a:ln w="571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de-AT"/>
                    </a:p>
                  </p:txBody>
                </p:sp>
                <p:grpSp>
                  <p:nvGrpSpPr>
                    <p:cNvPr id="14" name="Group 2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387" y="1996"/>
                      <a:ext cx="6917" cy="4350"/>
                      <a:chOff x="1387" y="1996"/>
                      <a:chExt cx="6917" cy="4350"/>
                    </a:xfrm>
                  </p:grpSpPr>
                  <p:sp>
                    <p:nvSpPr>
                      <p:cNvPr id="92" name="AutoShape 23"/>
                      <p:cNvSpPr>
                        <a:spLocks noChangeArrowheads="1"/>
                      </p:cNvSpPr>
                      <p:nvPr/>
                    </p:nvSpPr>
                    <p:spPr bwMode="auto">
                      <a:xfrm rot="13285389" flipV="1">
                        <a:off x="1387" y="4576"/>
                        <a:ext cx="4709" cy="241"/>
                      </a:xfrm>
                      <a:prstGeom prst="parallelogram">
                        <a:avLst>
                          <a:gd name="adj" fmla="val 82409"/>
                        </a:avLst>
                      </a:prstGeom>
                      <a:solidFill>
                        <a:srgbClr val="F2F2F2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de-AT"/>
                      </a:p>
                    </p:txBody>
                  </p:sp>
                  <p:grpSp>
                    <p:nvGrpSpPr>
                      <p:cNvPr id="15" name="Group 24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199" y="1996"/>
                        <a:ext cx="6063" cy="3882"/>
                        <a:chOff x="2199" y="8413"/>
                        <a:chExt cx="6063" cy="3882"/>
                      </a:xfrm>
                    </p:grpSpPr>
                    <p:cxnSp>
                      <p:nvCxnSpPr>
                        <p:cNvPr id="95" name="AutoShape 25"/>
                        <p:cNvCxnSpPr>
                          <a:cxnSpLocks noChangeShapeType="1"/>
                        </p:cNvCxnSpPr>
                        <p:nvPr/>
                      </p:nvCxnSpPr>
                      <p:spPr bwMode="auto">
                        <a:xfrm>
                          <a:off x="2199" y="9518"/>
                          <a:ext cx="3238" cy="2777"/>
                        </a:xfrm>
                        <a:prstGeom prst="straightConnector1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</p:cxnSp>
                    <p:cxnSp>
                      <p:nvCxnSpPr>
                        <p:cNvPr id="96" name="AutoShape 26"/>
                        <p:cNvCxnSpPr>
                          <a:cxnSpLocks noChangeShapeType="1"/>
                        </p:cNvCxnSpPr>
                        <p:nvPr/>
                      </p:nvCxnSpPr>
                      <p:spPr bwMode="auto">
                        <a:xfrm flipV="1">
                          <a:off x="2199" y="8415"/>
                          <a:ext cx="4120" cy="1103"/>
                        </a:xfrm>
                        <a:prstGeom prst="straightConnector1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</p:cxnSp>
                    <p:cxnSp>
                      <p:nvCxnSpPr>
                        <p:cNvPr id="97" name="AutoShape 27"/>
                        <p:cNvCxnSpPr>
                          <a:cxnSpLocks noChangeShapeType="1"/>
                        </p:cNvCxnSpPr>
                        <p:nvPr/>
                      </p:nvCxnSpPr>
                      <p:spPr bwMode="auto">
                        <a:xfrm flipV="1">
                          <a:off x="5437" y="9737"/>
                          <a:ext cx="2825" cy="2554"/>
                        </a:xfrm>
                        <a:prstGeom prst="straightConnector1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</p:cxnSp>
                    <p:cxnSp>
                      <p:nvCxnSpPr>
                        <p:cNvPr id="98" name="AutoShape 28"/>
                        <p:cNvCxnSpPr>
                          <a:cxnSpLocks noChangeShapeType="1"/>
                        </p:cNvCxnSpPr>
                        <p:nvPr/>
                      </p:nvCxnSpPr>
                      <p:spPr bwMode="auto">
                        <a:xfrm>
                          <a:off x="6316" y="8413"/>
                          <a:ext cx="1943" cy="1323"/>
                        </a:xfrm>
                        <a:prstGeom prst="straightConnector1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</p:cxnSp>
                  </p:grpSp>
                  <p:sp>
                    <p:nvSpPr>
                      <p:cNvPr id="94" name="Freeform 29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5427" y="3349"/>
                        <a:ext cx="2877" cy="2997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12" y="2691"/>
                          </a:cxn>
                          <a:cxn ang="0">
                            <a:pos x="2877" y="0"/>
                          </a:cxn>
                          <a:cxn ang="0">
                            <a:pos x="2877" y="78"/>
                          </a:cxn>
                          <a:cxn ang="0">
                            <a:pos x="0" y="2997"/>
                          </a:cxn>
                          <a:cxn ang="0">
                            <a:pos x="12" y="2691"/>
                          </a:cxn>
                        </a:cxnLst>
                        <a:rect l="0" t="0" r="r" b="b"/>
                        <a:pathLst>
                          <a:path w="2877" h="2997">
                            <a:moveTo>
                              <a:pt x="12" y="2691"/>
                            </a:moveTo>
                            <a:lnTo>
                              <a:pt x="2877" y="0"/>
                            </a:lnTo>
                            <a:lnTo>
                              <a:pt x="2877" y="78"/>
                            </a:lnTo>
                            <a:lnTo>
                              <a:pt x="0" y="2997"/>
                            </a:lnTo>
                            <a:lnTo>
                              <a:pt x="12" y="2691"/>
                            </a:lnTo>
                            <a:close/>
                          </a:path>
                        </a:pathLst>
                      </a:custGeom>
                      <a:solidFill>
                        <a:srgbClr val="BFBFBF"/>
                      </a:solidFill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de-AT"/>
                      </a:p>
                    </p:txBody>
                  </p:sp>
                </p:grpSp>
              </p:grpSp>
            </p:grpSp>
          </p:grpSp>
        </p:grpSp>
        <p:sp>
          <p:nvSpPr>
            <p:cNvPr id="111" name="Text Box 69"/>
            <p:cNvSpPr txBox="1">
              <a:spLocks noChangeArrowheads="1"/>
            </p:cNvSpPr>
            <p:nvPr/>
          </p:nvSpPr>
          <p:spPr bwMode="auto">
            <a:xfrm>
              <a:off x="5295388" y="4500571"/>
              <a:ext cx="2268000" cy="432000"/>
            </a:xfrm>
            <a:prstGeom prst="rect">
              <a:avLst/>
            </a:prstGeom>
            <a:solidFill>
              <a:srgbClr val="C6D9F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de-AT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Equity</a:t>
              </a:r>
              <a:endParaRPr kumimoji="0" lang="de-DE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cxnSp>
          <p:nvCxnSpPr>
            <p:cNvPr id="132" name="AutoShape 118"/>
            <p:cNvCxnSpPr>
              <a:cxnSpLocks noChangeShapeType="1"/>
            </p:cNvCxnSpPr>
            <p:nvPr/>
          </p:nvCxnSpPr>
          <p:spPr bwMode="auto">
            <a:xfrm rot="5400000">
              <a:off x="2107391" y="2678903"/>
              <a:ext cx="2286014" cy="1071569"/>
            </a:xfrm>
            <a:prstGeom prst="bentConnector3">
              <a:avLst>
                <a:gd name="adj1" fmla="val 50000"/>
              </a:avLst>
            </a:prstGeom>
            <a:noFill/>
            <a:ln w="76200">
              <a:solidFill>
                <a:srgbClr val="0070C0"/>
              </a:solidFill>
              <a:miter lim="800000"/>
              <a:headEnd/>
              <a:tailEnd type="triangle" w="med" len="med"/>
            </a:ln>
          </p:spPr>
        </p:cxnSp>
        <p:sp>
          <p:nvSpPr>
            <p:cNvPr id="1094" name="Text Box 70"/>
            <p:cNvSpPr txBox="1">
              <a:spLocks noChangeArrowheads="1"/>
            </p:cNvSpPr>
            <p:nvPr/>
          </p:nvSpPr>
          <p:spPr bwMode="auto">
            <a:xfrm>
              <a:off x="3214678" y="2354058"/>
              <a:ext cx="2869490" cy="432000"/>
            </a:xfrm>
            <a:prstGeom prst="rect">
              <a:avLst/>
            </a:prstGeom>
            <a:solidFill>
              <a:srgbClr val="C6D9F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de-AT" sz="2400" dirty="0" err="1" smtClean="0">
                  <a:latin typeface="Calibri" pitchFamily="34" charset="0"/>
                </a:rPr>
                <a:t>Government</a:t>
              </a:r>
              <a:r>
                <a:rPr lang="de-AT" sz="2400" dirty="0" smtClean="0">
                  <a:latin typeface="Calibri" pitchFamily="34" charset="0"/>
                </a:rPr>
                <a:t> </a:t>
              </a:r>
              <a:r>
                <a:rPr lang="de-AT" sz="2400" dirty="0" err="1" smtClean="0">
                  <a:latin typeface="Calibri" pitchFamily="34" charset="0"/>
                </a:rPr>
                <a:t>subsidy</a:t>
              </a:r>
              <a:r>
                <a:rPr lang="de-AT" sz="2400" dirty="0" smtClean="0">
                  <a:latin typeface="Calibri" pitchFamily="34" charset="0"/>
                </a:rPr>
                <a:t> </a:t>
              </a:r>
              <a:endParaRPr kumimoji="0" lang="de-DE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92" name="Text Box 68"/>
            <p:cNvSpPr txBox="1">
              <a:spLocks noChangeArrowheads="1"/>
            </p:cNvSpPr>
            <p:nvPr/>
          </p:nvSpPr>
          <p:spPr bwMode="auto">
            <a:xfrm>
              <a:off x="928662" y="2357430"/>
              <a:ext cx="1929600" cy="432000"/>
            </a:xfrm>
            <a:prstGeom prst="rect">
              <a:avLst/>
            </a:prstGeom>
            <a:solidFill>
              <a:srgbClr val="C6D9F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de-AT" sz="2400" dirty="0" smtClean="0">
                  <a:latin typeface="Calibri" pitchFamily="34" charset="0"/>
                </a:rPr>
                <a:t>B</a:t>
              </a:r>
              <a:r>
                <a:rPr kumimoji="0" lang="de-AT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ank </a:t>
              </a:r>
              <a:r>
                <a:rPr kumimoji="0" lang="de-AT" sz="2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loan</a:t>
              </a:r>
              <a:endParaRPr kumimoji="0" lang="de-DE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grpSp>
          <p:nvGrpSpPr>
            <p:cNvPr id="16" name="Group 89"/>
            <p:cNvGrpSpPr>
              <a:grpSpLocks/>
            </p:cNvGrpSpPr>
            <p:nvPr/>
          </p:nvGrpSpPr>
          <p:grpSpPr bwMode="auto">
            <a:xfrm>
              <a:off x="4318811" y="3143248"/>
              <a:ext cx="1765357" cy="928694"/>
              <a:chOff x="5448" y="4911"/>
              <a:chExt cx="1568" cy="825"/>
            </a:xfrm>
          </p:grpSpPr>
          <p:grpSp>
            <p:nvGrpSpPr>
              <p:cNvPr id="17" name="Group 90"/>
              <p:cNvGrpSpPr>
                <a:grpSpLocks/>
              </p:cNvGrpSpPr>
              <p:nvPr/>
            </p:nvGrpSpPr>
            <p:grpSpPr bwMode="auto">
              <a:xfrm>
                <a:off x="5448" y="4911"/>
                <a:ext cx="1568" cy="825"/>
                <a:chOff x="2439" y="1743"/>
                <a:chExt cx="2268" cy="1417"/>
              </a:xfrm>
            </p:grpSpPr>
            <p:sp>
              <p:nvSpPr>
                <p:cNvPr id="120" name="Text Box 91"/>
                <p:cNvSpPr txBox="1">
                  <a:spLocks noChangeArrowheads="1"/>
                </p:cNvSpPr>
                <p:nvPr/>
              </p:nvSpPr>
              <p:spPr bwMode="auto">
                <a:xfrm>
                  <a:off x="3006" y="2310"/>
                  <a:ext cx="1701" cy="850"/>
                </a:xfrm>
                <a:prstGeom prst="rect">
                  <a:avLst/>
                </a:prstGeom>
                <a:solidFill>
                  <a:srgbClr val="F2F2F2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endParaRPr kumimoji="0" lang="de-AT" sz="11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endParaRPr>
                </a:p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de-DE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endParaRPr>
                </a:p>
              </p:txBody>
            </p:sp>
            <p:sp>
              <p:nvSpPr>
                <p:cNvPr id="121" name="Rectangle 92"/>
                <p:cNvSpPr>
                  <a:spLocks noChangeArrowheads="1"/>
                </p:cNvSpPr>
                <p:nvPr/>
              </p:nvSpPr>
              <p:spPr bwMode="auto">
                <a:xfrm>
                  <a:off x="2439" y="1743"/>
                  <a:ext cx="567" cy="1417"/>
                </a:xfrm>
                <a:prstGeom prst="rect">
                  <a:avLst/>
                </a:prstGeom>
                <a:solidFill>
                  <a:srgbClr val="F2F2F2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AT"/>
                </a:p>
              </p:txBody>
            </p:sp>
            <p:sp>
              <p:nvSpPr>
                <p:cNvPr id="122" name="Rectangle 93"/>
                <p:cNvSpPr>
                  <a:spLocks noChangeArrowheads="1"/>
                </p:cNvSpPr>
                <p:nvPr/>
              </p:nvSpPr>
              <p:spPr bwMode="auto">
                <a:xfrm>
                  <a:off x="2439" y="2026"/>
                  <a:ext cx="283" cy="283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AT"/>
                </a:p>
              </p:txBody>
            </p:sp>
            <p:sp>
              <p:nvSpPr>
                <p:cNvPr id="123" name="AutoShape 94"/>
                <p:cNvSpPr>
                  <a:spLocks noChangeArrowheads="1"/>
                </p:cNvSpPr>
                <p:nvPr/>
              </p:nvSpPr>
              <p:spPr bwMode="auto">
                <a:xfrm flipH="1">
                  <a:off x="3006" y="2026"/>
                  <a:ext cx="567" cy="283"/>
                </a:xfrm>
                <a:prstGeom prst="rtTriangle">
                  <a:avLst/>
                </a:prstGeom>
                <a:solidFill>
                  <a:srgbClr val="D8D8D8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AT"/>
                </a:p>
              </p:txBody>
            </p:sp>
            <p:sp>
              <p:nvSpPr>
                <p:cNvPr id="124" name="AutoShape 95"/>
                <p:cNvSpPr>
                  <a:spLocks noChangeArrowheads="1"/>
                </p:cNvSpPr>
                <p:nvPr/>
              </p:nvSpPr>
              <p:spPr bwMode="auto">
                <a:xfrm flipH="1">
                  <a:off x="3573" y="2026"/>
                  <a:ext cx="567" cy="283"/>
                </a:xfrm>
                <a:prstGeom prst="rtTriangle">
                  <a:avLst/>
                </a:prstGeom>
                <a:solidFill>
                  <a:srgbClr val="D8D8D8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AT"/>
                </a:p>
              </p:txBody>
            </p:sp>
            <p:sp>
              <p:nvSpPr>
                <p:cNvPr id="125" name="AutoShape 96"/>
                <p:cNvSpPr>
                  <a:spLocks noChangeArrowheads="1"/>
                </p:cNvSpPr>
                <p:nvPr/>
              </p:nvSpPr>
              <p:spPr bwMode="auto">
                <a:xfrm flipH="1">
                  <a:off x="4140" y="2027"/>
                  <a:ext cx="567" cy="283"/>
                </a:xfrm>
                <a:prstGeom prst="rtTriangle">
                  <a:avLst/>
                </a:prstGeom>
                <a:solidFill>
                  <a:srgbClr val="D8D8D8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AT"/>
                </a:p>
              </p:txBody>
            </p:sp>
          </p:grpSp>
          <p:sp>
            <p:nvSpPr>
              <p:cNvPr id="119" name="Text Box 97"/>
              <p:cNvSpPr txBox="1">
                <a:spLocks noChangeArrowheads="1"/>
              </p:cNvSpPr>
              <p:nvPr/>
            </p:nvSpPr>
            <p:spPr bwMode="auto">
              <a:xfrm>
                <a:off x="5471" y="5299"/>
                <a:ext cx="1474" cy="369"/>
              </a:xfrm>
              <a:prstGeom prst="rect">
                <a:avLst/>
              </a:prstGeom>
              <a:solidFill>
                <a:srgbClr val="F2F2F2"/>
              </a:solidFill>
              <a:ln w="9525">
                <a:solidFill>
                  <a:srgbClr val="F2F2F2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lang="de-AT" sz="2400" dirty="0" smtClean="0">
                    <a:latin typeface="Calibri" pitchFamily="34" charset="0"/>
                  </a:rPr>
                  <a:t>C</a:t>
                </a:r>
                <a:r>
                  <a:rPr kumimoji="0" lang="de-AT" sz="2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</a:rPr>
                  <a:t>ompany</a:t>
                </a:r>
                <a:endParaRPr kumimoji="0" lang="de-DE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2982350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1D32B2-D1A8-4272-8B5C-967EAA53E7B3}" type="slidenum">
              <a:rPr lang="de-DE" smtClean="0"/>
              <a:pPr>
                <a:defRPr/>
              </a:pPr>
              <a:t>42</a:t>
            </a:fld>
            <a:endParaRPr lang="de-DE" dirty="0"/>
          </a:p>
        </p:txBody>
      </p:sp>
      <p:sp>
        <p:nvSpPr>
          <p:cNvPr id="134" name="Textfeld 133"/>
          <p:cNvSpPr txBox="1"/>
          <p:nvPr/>
        </p:nvSpPr>
        <p:spPr>
          <a:xfrm>
            <a:off x="785786" y="5572140"/>
            <a:ext cx="67385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1979613" algn="l"/>
              </a:tabLst>
            </a:pPr>
            <a:r>
              <a:rPr lang="de-DE" sz="2800" b="1" dirty="0" err="1" smtClean="0">
                <a:latin typeface="+mn-lt"/>
                <a:cs typeface="Times New Roman" pitchFamily="18" charset="0"/>
              </a:rPr>
              <a:t>Figure</a:t>
            </a:r>
            <a:r>
              <a:rPr lang="de-DE" sz="2800" b="1" dirty="0" smtClean="0">
                <a:latin typeface="+mn-lt"/>
                <a:cs typeface="Times New Roman" pitchFamily="18" charset="0"/>
              </a:rPr>
              <a:t> </a:t>
            </a:r>
            <a:r>
              <a:rPr lang="de-DE" sz="2800" b="1" dirty="0">
                <a:latin typeface="+mn-lt"/>
                <a:cs typeface="Times New Roman" pitchFamily="18" charset="0"/>
              </a:rPr>
              <a:t>9</a:t>
            </a:r>
            <a:r>
              <a:rPr lang="de-DE" sz="2800" b="1" dirty="0" smtClean="0">
                <a:latin typeface="+mn-lt"/>
                <a:cs typeface="Times New Roman" pitchFamily="18" charset="0"/>
              </a:rPr>
              <a:t>:</a:t>
            </a:r>
            <a:r>
              <a:rPr lang="de-DE" sz="2800" dirty="0" smtClean="0">
                <a:latin typeface="+mn-lt"/>
                <a:cs typeface="Times New Roman" pitchFamily="18" charset="0"/>
              </a:rPr>
              <a:t> </a:t>
            </a:r>
            <a:r>
              <a:rPr lang="de-AT" sz="2800" dirty="0">
                <a:latin typeface="+mn-lt"/>
              </a:rPr>
              <a:t>C</a:t>
            </a:r>
            <a:r>
              <a:rPr lang="de-AT" sz="2800" dirty="0" smtClean="0">
                <a:latin typeface="+mn-lt"/>
              </a:rPr>
              <a:t>orporate </a:t>
            </a:r>
            <a:r>
              <a:rPr lang="de-AT" sz="2800" dirty="0" err="1" smtClean="0">
                <a:latin typeface="+mn-lt"/>
              </a:rPr>
              <a:t>finance</a:t>
            </a:r>
            <a:r>
              <a:rPr lang="de-DE" sz="2800" dirty="0" smtClean="0">
                <a:latin typeface="+mn-lt"/>
                <a:cs typeface="Times New Roman" pitchFamily="18" charset="0"/>
              </a:rPr>
              <a:t> (</a:t>
            </a:r>
            <a:r>
              <a:rPr lang="de-DE" sz="2800" dirty="0" err="1" smtClean="0">
                <a:latin typeface="+mn-lt"/>
                <a:cs typeface="Times New Roman" pitchFamily="18" charset="0"/>
              </a:rPr>
              <a:t>fiskal</a:t>
            </a:r>
            <a:r>
              <a:rPr lang="de-DE" sz="2800" dirty="0" smtClean="0">
                <a:latin typeface="+mn-lt"/>
                <a:cs typeface="Times New Roman" pitchFamily="18" charset="0"/>
              </a:rPr>
              <a:t> </a:t>
            </a:r>
            <a:r>
              <a:rPr lang="de-DE" sz="2800" dirty="0" err="1" smtClean="0">
                <a:latin typeface="+mn-lt"/>
                <a:cs typeface="Times New Roman" pitchFamily="18" charset="0"/>
              </a:rPr>
              <a:t>policy</a:t>
            </a:r>
            <a:r>
              <a:rPr lang="de-DE" sz="2800" dirty="0" smtClean="0">
                <a:latin typeface="+mn-lt"/>
                <a:cs typeface="Times New Roman" pitchFamily="18" charset="0"/>
              </a:rPr>
              <a:t>)</a:t>
            </a:r>
            <a:endParaRPr lang="de-DE" sz="2800" dirty="0">
              <a:latin typeface="+mn-lt"/>
              <a:cs typeface="Times New Roman" pitchFamily="18" charset="0"/>
            </a:endParaRPr>
          </a:p>
        </p:txBody>
      </p:sp>
      <p:grpSp>
        <p:nvGrpSpPr>
          <p:cNvPr id="3" name="Gruppieren 2"/>
          <p:cNvGrpSpPr/>
          <p:nvPr/>
        </p:nvGrpSpPr>
        <p:grpSpPr>
          <a:xfrm>
            <a:off x="785786" y="785794"/>
            <a:ext cx="7358114" cy="4643470"/>
            <a:chOff x="785786" y="785794"/>
            <a:chExt cx="7358114" cy="4643470"/>
          </a:xfrm>
        </p:grpSpPr>
        <p:sp>
          <p:nvSpPr>
            <p:cNvPr id="82" name="Rechteck 2"/>
            <p:cNvSpPr/>
            <p:nvPr/>
          </p:nvSpPr>
          <p:spPr>
            <a:xfrm>
              <a:off x="785786" y="785794"/>
              <a:ext cx="7358114" cy="464347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83" name="AutoShape 5"/>
            <p:cNvSpPr>
              <a:spLocks noChangeArrowheads="1"/>
            </p:cNvSpPr>
            <p:nvPr/>
          </p:nvSpPr>
          <p:spPr bwMode="auto">
            <a:xfrm rot="10800000" flipH="1">
              <a:off x="6105234" y="3701719"/>
              <a:ext cx="1214446" cy="513104"/>
            </a:xfrm>
            <a:custGeom>
              <a:avLst/>
              <a:gdLst>
                <a:gd name="G0" fmla="+- 14514 0 0"/>
                <a:gd name="G1" fmla="+- 19542 0 0"/>
                <a:gd name="G2" fmla="+- 6565 0 0"/>
                <a:gd name="G3" fmla="*/ 14514 1 2"/>
                <a:gd name="G4" fmla="+- G3 10800 0"/>
                <a:gd name="G5" fmla="+- 21600 14514 19542"/>
                <a:gd name="G6" fmla="+- 19542 6565 0"/>
                <a:gd name="G7" fmla="*/ G6 1 2"/>
                <a:gd name="G8" fmla="*/ 19542 2 1"/>
                <a:gd name="G9" fmla="+- G8 0 21600"/>
                <a:gd name="G10" fmla="*/ 21600 G0 G1"/>
                <a:gd name="G11" fmla="*/ 21600 G4 G1"/>
                <a:gd name="G12" fmla="*/ 21600 G5 G1"/>
                <a:gd name="G13" fmla="*/ 21600 G7 G1"/>
                <a:gd name="G14" fmla="*/ 19542 1 2"/>
                <a:gd name="G15" fmla="+- G5 0 G4"/>
                <a:gd name="G16" fmla="+- G0 0 G4"/>
                <a:gd name="G17" fmla="*/ G2 G15 G16"/>
                <a:gd name="T0" fmla="*/ 18057 w 21600"/>
                <a:gd name="T1" fmla="*/ 0 h 21600"/>
                <a:gd name="T2" fmla="*/ 14514 w 21600"/>
                <a:gd name="T3" fmla="*/ 6565 h 21600"/>
                <a:gd name="T4" fmla="*/ 0 w 21600"/>
                <a:gd name="T5" fmla="*/ 19959 h 21600"/>
                <a:gd name="T6" fmla="*/ 9771 w 21600"/>
                <a:gd name="T7" fmla="*/ 21600 h 21600"/>
                <a:gd name="T8" fmla="*/ 19542 w 21600"/>
                <a:gd name="T9" fmla="*/ 14429 h 21600"/>
                <a:gd name="T10" fmla="*/ 21600 w 21600"/>
                <a:gd name="T11" fmla="*/ 6565 h 21600"/>
                <a:gd name="T12" fmla="*/ 17694720 60000 65536"/>
                <a:gd name="T13" fmla="*/ 11796480 60000 65536"/>
                <a:gd name="T14" fmla="*/ 11796480 60000 65536"/>
                <a:gd name="T15" fmla="*/ 5898240 60000 65536"/>
                <a:gd name="T16" fmla="*/ 0 60000 65536"/>
                <a:gd name="T17" fmla="*/ 0 60000 65536"/>
                <a:gd name="T18" fmla="*/ 0 w 21600"/>
                <a:gd name="T19" fmla="*/ G12 h 21600"/>
                <a:gd name="T20" fmla="*/ G1 w 21600"/>
                <a:gd name="T21" fmla="*/ 2160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18057" y="0"/>
                  </a:moveTo>
                  <a:lnTo>
                    <a:pt x="14514" y="6565"/>
                  </a:lnTo>
                  <a:lnTo>
                    <a:pt x="16572" y="6565"/>
                  </a:lnTo>
                  <a:lnTo>
                    <a:pt x="16572" y="18317"/>
                  </a:lnTo>
                  <a:lnTo>
                    <a:pt x="0" y="18317"/>
                  </a:lnTo>
                  <a:lnTo>
                    <a:pt x="0" y="21600"/>
                  </a:lnTo>
                  <a:lnTo>
                    <a:pt x="19542" y="21600"/>
                  </a:lnTo>
                  <a:lnTo>
                    <a:pt x="19542" y="6565"/>
                  </a:lnTo>
                  <a:lnTo>
                    <a:pt x="21600" y="6565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AT"/>
            </a:p>
          </p:txBody>
        </p:sp>
        <p:sp>
          <p:nvSpPr>
            <p:cNvPr id="84" name="AutoShape 3"/>
            <p:cNvSpPr>
              <a:spLocks noChangeArrowheads="1"/>
            </p:cNvSpPr>
            <p:nvPr/>
          </p:nvSpPr>
          <p:spPr bwMode="auto">
            <a:xfrm rot="5400000" flipH="1">
              <a:off x="2388964" y="3413976"/>
              <a:ext cx="505766" cy="964442"/>
            </a:xfrm>
            <a:custGeom>
              <a:avLst/>
              <a:gdLst>
                <a:gd name="G0" fmla="+- 13296 0 0"/>
                <a:gd name="G1" fmla="+- 19381 0 0"/>
                <a:gd name="G2" fmla="+- 4370 0 0"/>
                <a:gd name="G3" fmla="*/ 13296 1 2"/>
                <a:gd name="G4" fmla="+- G3 10800 0"/>
                <a:gd name="G5" fmla="+- 21600 13296 19381"/>
                <a:gd name="G6" fmla="+- 19381 4370 0"/>
                <a:gd name="G7" fmla="*/ G6 1 2"/>
                <a:gd name="G8" fmla="*/ 19381 2 1"/>
                <a:gd name="G9" fmla="+- G8 0 21600"/>
                <a:gd name="G10" fmla="*/ 21600 G0 G1"/>
                <a:gd name="G11" fmla="*/ 21600 G4 G1"/>
                <a:gd name="G12" fmla="*/ 21600 G5 G1"/>
                <a:gd name="G13" fmla="*/ 21600 G7 G1"/>
                <a:gd name="G14" fmla="*/ 19381 1 2"/>
                <a:gd name="G15" fmla="+- G5 0 G4"/>
                <a:gd name="G16" fmla="+- G0 0 G4"/>
                <a:gd name="G17" fmla="*/ G2 G15 G16"/>
                <a:gd name="T0" fmla="*/ 17448 w 21600"/>
                <a:gd name="T1" fmla="*/ 0 h 21600"/>
                <a:gd name="T2" fmla="*/ 13296 w 21600"/>
                <a:gd name="T3" fmla="*/ 4370 h 21600"/>
                <a:gd name="T4" fmla="*/ 0 w 21600"/>
                <a:gd name="T5" fmla="*/ 19446 h 21600"/>
                <a:gd name="T6" fmla="*/ 9691 w 21600"/>
                <a:gd name="T7" fmla="*/ 21600 h 21600"/>
                <a:gd name="T8" fmla="*/ 19381 w 21600"/>
                <a:gd name="T9" fmla="*/ 13236 h 21600"/>
                <a:gd name="T10" fmla="*/ 21600 w 21600"/>
                <a:gd name="T11" fmla="*/ 4370 h 21600"/>
                <a:gd name="T12" fmla="*/ 17694720 60000 65536"/>
                <a:gd name="T13" fmla="*/ 11796480 60000 65536"/>
                <a:gd name="T14" fmla="*/ 11796480 60000 65536"/>
                <a:gd name="T15" fmla="*/ 5898240 60000 65536"/>
                <a:gd name="T16" fmla="*/ 0 60000 65536"/>
                <a:gd name="T17" fmla="*/ 0 60000 65536"/>
                <a:gd name="T18" fmla="*/ 0 w 21600"/>
                <a:gd name="T19" fmla="*/ G12 h 21600"/>
                <a:gd name="T20" fmla="*/ G1 w 21600"/>
                <a:gd name="T21" fmla="*/ 2160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17448" y="0"/>
                  </a:moveTo>
                  <a:lnTo>
                    <a:pt x="13296" y="4370"/>
                  </a:lnTo>
                  <a:lnTo>
                    <a:pt x="15515" y="4370"/>
                  </a:lnTo>
                  <a:lnTo>
                    <a:pt x="15515" y="17291"/>
                  </a:lnTo>
                  <a:lnTo>
                    <a:pt x="0" y="17291"/>
                  </a:lnTo>
                  <a:lnTo>
                    <a:pt x="0" y="21600"/>
                  </a:lnTo>
                  <a:lnTo>
                    <a:pt x="19381" y="21600"/>
                  </a:lnTo>
                  <a:lnTo>
                    <a:pt x="19381" y="4370"/>
                  </a:lnTo>
                  <a:lnTo>
                    <a:pt x="21600" y="437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AT"/>
            </a:p>
          </p:txBody>
        </p:sp>
        <p:grpSp>
          <p:nvGrpSpPr>
            <p:cNvPr id="86" name="Group 6"/>
            <p:cNvGrpSpPr>
              <a:grpSpLocks/>
            </p:cNvGrpSpPr>
            <p:nvPr/>
          </p:nvGrpSpPr>
          <p:grpSpPr bwMode="auto">
            <a:xfrm>
              <a:off x="6112224" y="4286261"/>
              <a:ext cx="1745924" cy="918567"/>
              <a:chOff x="5448" y="4911"/>
              <a:chExt cx="1568" cy="825"/>
            </a:xfrm>
          </p:grpSpPr>
          <p:grpSp>
            <p:nvGrpSpPr>
              <p:cNvPr id="119" name="Group 7"/>
              <p:cNvGrpSpPr>
                <a:grpSpLocks/>
              </p:cNvGrpSpPr>
              <p:nvPr/>
            </p:nvGrpSpPr>
            <p:grpSpPr bwMode="auto">
              <a:xfrm>
                <a:off x="5448" y="4911"/>
                <a:ext cx="1568" cy="825"/>
                <a:chOff x="2439" y="1743"/>
                <a:chExt cx="2268" cy="1417"/>
              </a:xfrm>
            </p:grpSpPr>
            <p:sp>
              <p:nvSpPr>
                <p:cNvPr id="121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3006" y="2310"/>
                  <a:ext cx="1701" cy="850"/>
                </a:xfrm>
                <a:prstGeom prst="rect">
                  <a:avLst/>
                </a:prstGeom>
                <a:solidFill>
                  <a:srgbClr val="F2F2F2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de-AT" sz="11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endParaRPr>
                </a:p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de-DE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endParaRPr>
                </a:p>
              </p:txBody>
            </p:sp>
            <p:sp>
              <p:nvSpPr>
                <p:cNvPr id="122" name="Rectangle 9"/>
                <p:cNvSpPr>
                  <a:spLocks noChangeArrowheads="1"/>
                </p:cNvSpPr>
                <p:nvPr/>
              </p:nvSpPr>
              <p:spPr bwMode="auto">
                <a:xfrm>
                  <a:off x="2439" y="1743"/>
                  <a:ext cx="567" cy="1417"/>
                </a:xfrm>
                <a:prstGeom prst="rect">
                  <a:avLst/>
                </a:prstGeom>
                <a:solidFill>
                  <a:srgbClr val="F2F2F2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AT"/>
                </a:p>
              </p:txBody>
            </p:sp>
            <p:sp>
              <p:nvSpPr>
                <p:cNvPr id="123" name="Rectangle 10"/>
                <p:cNvSpPr>
                  <a:spLocks noChangeArrowheads="1"/>
                </p:cNvSpPr>
                <p:nvPr/>
              </p:nvSpPr>
              <p:spPr bwMode="auto">
                <a:xfrm>
                  <a:off x="2439" y="2026"/>
                  <a:ext cx="283" cy="283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AT"/>
                </a:p>
              </p:txBody>
            </p:sp>
            <p:sp>
              <p:nvSpPr>
                <p:cNvPr id="124" name="AutoShape 11"/>
                <p:cNvSpPr>
                  <a:spLocks noChangeArrowheads="1"/>
                </p:cNvSpPr>
                <p:nvPr/>
              </p:nvSpPr>
              <p:spPr bwMode="auto">
                <a:xfrm flipH="1">
                  <a:off x="3006" y="2026"/>
                  <a:ext cx="567" cy="283"/>
                </a:xfrm>
                <a:prstGeom prst="rtTriangle">
                  <a:avLst/>
                </a:prstGeom>
                <a:solidFill>
                  <a:srgbClr val="D8D8D8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AT"/>
                </a:p>
              </p:txBody>
            </p:sp>
            <p:sp>
              <p:nvSpPr>
                <p:cNvPr id="125" name="AutoShape 12"/>
                <p:cNvSpPr>
                  <a:spLocks noChangeArrowheads="1"/>
                </p:cNvSpPr>
                <p:nvPr/>
              </p:nvSpPr>
              <p:spPr bwMode="auto">
                <a:xfrm flipH="1">
                  <a:off x="3573" y="2026"/>
                  <a:ext cx="567" cy="283"/>
                </a:xfrm>
                <a:prstGeom prst="rtTriangle">
                  <a:avLst/>
                </a:prstGeom>
                <a:solidFill>
                  <a:srgbClr val="D8D8D8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AT"/>
                </a:p>
              </p:txBody>
            </p:sp>
            <p:sp>
              <p:nvSpPr>
                <p:cNvPr id="126" name="AutoShape 13"/>
                <p:cNvSpPr>
                  <a:spLocks noChangeArrowheads="1"/>
                </p:cNvSpPr>
                <p:nvPr/>
              </p:nvSpPr>
              <p:spPr bwMode="auto">
                <a:xfrm flipH="1">
                  <a:off x="4140" y="2027"/>
                  <a:ext cx="567" cy="283"/>
                </a:xfrm>
                <a:prstGeom prst="rtTriangle">
                  <a:avLst/>
                </a:prstGeom>
                <a:solidFill>
                  <a:srgbClr val="D8D8D8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AT"/>
                </a:p>
              </p:txBody>
            </p:sp>
          </p:grpSp>
          <p:sp>
            <p:nvSpPr>
              <p:cNvPr id="120" name="Text Box 14"/>
              <p:cNvSpPr txBox="1">
                <a:spLocks noChangeArrowheads="1"/>
              </p:cNvSpPr>
              <p:nvPr/>
            </p:nvSpPr>
            <p:spPr bwMode="auto">
              <a:xfrm>
                <a:off x="5471" y="5299"/>
                <a:ext cx="1474" cy="369"/>
              </a:xfrm>
              <a:prstGeom prst="rect">
                <a:avLst/>
              </a:prstGeom>
              <a:solidFill>
                <a:srgbClr val="F2F2F2"/>
              </a:solidFill>
              <a:ln w="9525">
                <a:solidFill>
                  <a:srgbClr val="F2F2F2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de-AT" sz="2400" dirty="0" smtClean="0">
                    <a:latin typeface="Calibri" pitchFamily="34" charset="0"/>
                  </a:rPr>
                  <a:t>Company</a:t>
                </a:r>
                <a:endParaRPr kumimoji="0" lang="de-DE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  <p:sp>
          <p:nvSpPr>
            <p:cNvPr id="87" name="Text Box 15"/>
            <p:cNvSpPr txBox="1">
              <a:spLocks noChangeArrowheads="1"/>
            </p:cNvSpPr>
            <p:nvPr/>
          </p:nvSpPr>
          <p:spPr bwMode="auto">
            <a:xfrm>
              <a:off x="1468068" y="1285372"/>
              <a:ext cx="1656000" cy="85725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8DB3E2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algn="ctr"/>
              <a:r>
                <a:rPr lang="de-AT" sz="2400" b="1" dirty="0" err="1" smtClean="0">
                  <a:solidFill>
                    <a:srgbClr val="C00000"/>
                  </a:solidFill>
                  <a:latin typeface="+mn-lt"/>
                </a:rPr>
                <a:t>Wealth</a:t>
              </a:r>
              <a:r>
                <a:rPr lang="de-AT" sz="2400" b="1" dirty="0" smtClean="0">
                  <a:solidFill>
                    <a:srgbClr val="C00000"/>
                  </a:solidFill>
                  <a:latin typeface="+mn-lt"/>
                </a:rPr>
                <a:t> </a:t>
              </a:r>
              <a:r>
                <a:rPr lang="de-AT" sz="2400" b="1" dirty="0" err="1" smtClean="0">
                  <a:solidFill>
                    <a:srgbClr val="C00000"/>
                  </a:solidFill>
                  <a:latin typeface="+mn-lt"/>
                </a:rPr>
                <a:t>tax</a:t>
              </a:r>
              <a:r>
                <a:rPr lang="de-DE" sz="2400" b="1" dirty="0" smtClean="0">
                  <a:solidFill>
                    <a:srgbClr val="C00000"/>
                  </a:solidFill>
                  <a:latin typeface="+mn-lt"/>
                </a:rPr>
                <a:t> </a:t>
              </a:r>
              <a:r>
                <a:rPr lang="de-AT" sz="2400" b="1" dirty="0">
                  <a:solidFill>
                    <a:srgbClr val="C00000"/>
                  </a:solidFill>
                  <a:latin typeface="+mn-lt"/>
                </a:rPr>
                <a:t>(</a:t>
              </a:r>
              <a:r>
                <a:rPr kumimoji="0" lang="de-AT" sz="2400" b="1" i="0" u="none" strike="noStrike" cap="none" normalizeH="0" baseline="0" dirty="0">
                  <a:ln>
                    <a:noFill/>
                  </a:ln>
                  <a:solidFill>
                    <a:srgbClr val="C00000"/>
                  </a:solidFill>
                  <a:effectLst/>
                  <a:latin typeface="+mn-lt"/>
                </a:rPr>
                <a:t>3%)</a:t>
              </a:r>
              <a:endParaRPr kumimoji="0" lang="de-DE" sz="24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+mn-lt"/>
              </a:endParaRPr>
            </a:p>
          </p:txBody>
        </p:sp>
        <p:sp>
          <p:nvSpPr>
            <p:cNvPr id="89" name="Text Box 17"/>
            <p:cNvSpPr txBox="1">
              <a:spLocks noChangeArrowheads="1"/>
            </p:cNvSpPr>
            <p:nvPr/>
          </p:nvSpPr>
          <p:spPr bwMode="auto">
            <a:xfrm>
              <a:off x="3455873" y="4149080"/>
              <a:ext cx="2347279" cy="4732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8DB3E2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de-AT" sz="2400" dirty="0" smtClean="0">
                  <a:latin typeface="Calibri" pitchFamily="34" charset="0"/>
                </a:rPr>
                <a:t>Equity</a:t>
              </a:r>
              <a:r>
                <a:rPr kumimoji="0" lang="de-AT" sz="2400" i="0" u="none" strike="noStrike" cap="none" normalizeH="0" baseline="0" dirty="0" smtClean="0">
                  <a:ln>
                    <a:noFill/>
                  </a:ln>
                  <a:effectLst/>
                  <a:latin typeface="Calibri" pitchFamily="34" charset="0"/>
                </a:rPr>
                <a:t> </a:t>
              </a:r>
              <a:r>
                <a:rPr kumimoji="0" lang="de-AT" sz="2400" i="0" u="none" strike="noStrike" cap="none" normalizeH="0" baseline="0" dirty="0">
                  <a:ln>
                    <a:noFill/>
                  </a:ln>
                  <a:effectLst/>
                  <a:latin typeface="Calibri" pitchFamily="34" charset="0"/>
                </a:rPr>
                <a:t>(2%)</a:t>
              </a:r>
              <a:endParaRPr kumimoji="0" lang="de-DE" sz="240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</a:endParaRPr>
            </a:p>
          </p:txBody>
        </p:sp>
        <p:sp>
          <p:nvSpPr>
            <p:cNvPr id="90" name="Text Box 19"/>
            <p:cNvSpPr txBox="1">
              <a:spLocks noChangeArrowheads="1"/>
            </p:cNvSpPr>
            <p:nvPr/>
          </p:nvSpPr>
          <p:spPr bwMode="auto">
            <a:xfrm>
              <a:off x="6110220" y="2564904"/>
              <a:ext cx="1656000" cy="8568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8DB3E2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e-AT" sz="2400" i="0" u="none" strike="noStrike" cap="none" normalizeH="0" baseline="0" dirty="0" err="1" smtClean="0">
                  <a:ln>
                    <a:noFill/>
                  </a:ln>
                  <a:effectLst/>
                  <a:latin typeface="Calibri" pitchFamily="34" charset="0"/>
                </a:rPr>
                <a:t>Subsidized</a:t>
              </a:r>
              <a:r>
                <a:rPr kumimoji="0" lang="de-AT" sz="2400" i="0" u="none" strike="noStrike" cap="none" normalizeH="0" baseline="0" dirty="0" smtClean="0">
                  <a:ln>
                    <a:noFill/>
                  </a:ln>
                  <a:effectLst/>
                  <a:latin typeface="Calibri" pitchFamily="34" charset="0"/>
                </a:rPr>
                <a:t> </a:t>
              </a:r>
              <a:r>
                <a:rPr kumimoji="0" lang="de-AT" sz="2400" i="0" u="none" strike="noStrike" cap="none" normalizeH="0" baseline="0" dirty="0" err="1" smtClean="0">
                  <a:ln>
                    <a:noFill/>
                  </a:ln>
                  <a:effectLst/>
                  <a:latin typeface="Calibri" pitchFamily="34" charset="0"/>
                </a:rPr>
                <a:t>loan</a:t>
              </a:r>
              <a:r>
                <a:rPr kumimoji="0" lang="de-AT" sz="2400" i="0" u="none" strike="noStrike" cap="none" normalizeH="0" baseline="0" dirty="0" smtClean="0">
                  <a:ln>
                    <a:noFill/>
                  </a:ln>
                  <a:effectLst/>
                  <a:latin typeface="Calibri" pitchFamily="34" charset="0"/>
                </a:rPr>
                <a:t> (1%)</a:t>
              </a:r>
              <a:endParaRPr kumimoji="0" lang="de-AT" sz="240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</a:endParaRPr>
            </a:p>
          </p:txBody>
        </p:sp>
        <p:grpSp>
          <p:nvGrpSpPr>
            <p:cNvPr id="91" name="Group 23"/>
            <p:cNvGrpSpPr>
              <a:grpSpLocks/>
            </p:cNvGrpSpPr>
            <p:nvPr/>
          </p:nvGrpSpPr>
          <p:grpSpPr bwMode="auto">
            <a:xfrm>
              <a:off x="3455873" y="980728"/>
              <a:ext cx="2347279" cy="1161900"/>
              <a:chOff x="2703" y="1521"/>
              <a:chExt cx="2814" cy="1439"/>
            </a:xfrm>
          </p:grpSpPr>
          <p:sp>
            <p:nvSpPr>
              <p:cNvPr id="109" name="Text Box 24"/>
              <p:cNvSpPr txBox="1">
                <a:spLocks noChangeArrowheads="1"/>
              </p:cNvSpPr>
              <p:nvPr/>
            </p:nvSpPr>
            <p:spPr bwMode="auto">
              <a:xfrm>
                <a:off x="2703" y="2100"/>
                <a:ext cx="2814" cy="860"/>
              </a:xfrm>
              <a:prstGeom prst="rect">
                <a:avLst/>
              </a:prstGeom>
              <a:solidFill>
                <a:srgbClr val="F2F2F2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AT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ts val="6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de-AT" sz="2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</a:rPr>
                  <a:t>State</a:t>
                </a:r>
                <a:endParaRPr kumimoji="0" lang="de-AT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10" name="Rectangle 25"/>
              <p:cNvSpPr>
                <a:spLocks noChangeArrowheads="1"/>
              </p:cNvSpPr>
              <p:nvPr/>
            </p:nvSpPr>
            <p:spPr bwMode="auto">
              <a:xfrm>
                <a:off x="2791" y="2255"/>
                <a:ext cx="2567" cy="129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AT"/>
              </a:p>
            </p:txBody>
          </p:sp>
          <p:sp>
            <p:nvSpPr>
              <p:cNvPr id="111" name="Rectangle 26"/>
              <p:cNvSpPr>
                <a:spLocks noChangeArrowheads="1"/>
              </p:cNvSpPr>
              <p:nvPr/>
            </p:nvSpPr>
            <p:spPr bwMode="auto">
              <a:xfrm>
                <a:off x="3787" y="2513"/>
                <a:ext cx="1571" cy="128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AT"/>
              </a:p>
            </p:txBody>
          </p:sp>
          <p:grpSp>
            <p:nvGrpSpPr>
              <p:cNvPr id="112" name="Group 27"/>
              <p:cNvGrpSpPr>
                <a:grpSpLocks/>
              </p:cNvGrpSpPr>
              <p:nvPr/>
            </p:nvGrpSpPr>
            <p:grpSpPr bwMode="auto">
              <a:xfrm>
                <a:off x="2703" y="1521"/>
                <a:ext cx="625" cy="581"/>
                <a:chOff x="2703" y="1200"/>
                <a:chExt cx="768" cy="713"/>
              </a:xfrm>
            </p:grpSpPr>
            <p:sp>
              <p:nvSpPr>
                <p:cNvPr id="113" name="AutoShape 28"/>
                <p:cNvSpPr>
                  <a:spLocks noChangeArrowheads="1"/>
                </p:cNvSpPr>
                <p:nvPr/>
              </p:nvSpPr>
              <p:spPr bwMode="auto">
                <a:xfrm>
                  <a:off x="2703" y="1200"/>
                  <a:ext cx="768" cy="576"/>
                </a:xfrm>
                <a:prstGeom prst="wave">
                  <a:avLst>
                    <a:gd name="adj1" fmla="val 13005"/>
                    <a:gd name="adj2" fmla="val 0"/>
                  </a:avLst>
                </a:prstGeom>
                <a:solidFill>
                  <a:srgbClr val="C6D9F1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AT"/>
                </a:p>
              </p:txBody>
            </p:sp>
            <p:cxnSp>
              <p:nvCxnSpPr>
                <p:cNvPr id="114" name="AutoShape 29"/>
                <p:cNvCxnSpPr>
                  <a:cxnSpLocks noChangeShapeType="1"/>
                </p:cNvCxnSpPr>
                <p:nvPr/>
              </p:nvCxnSpPr>
              <p:spPr bwMode="auto">
                <a:xfrm>
                  <a:off x="2703" y="1633"/>
                  <a:ext cx="0" cy="280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sp>
              <p:nvSpPr>
                <p:cNvPr id="115" name="AutoShape 30"/>
                <p:cNvSpPr>
                  <a:spLocks noChangeArrowheads="1"/>
                </p:cNvSpPr>
                <p:nvPr/>
              </p:nvSpPr>
              <p:spPr bwMode="auto">
                <a:xfrm>
                  <a:off x="3040" y="1327"/>
                  <a:ext cx="135" cy="120"/>
                </a:xfrm>
                <a:prstGeom prst="star5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AT"/>
                </a:p>
              </p:txBody>
            </p:sp>
            <p:sp>
              <p:nvSpPr>
                <p:cNvPr id="116" name="AutoShape 31"/>
                <p:cNvSpPr>
                  <a:spLocks noChangeArrowheads="1"/>
                </p:cNvSpPr>
                <p:nvPr/>
              </p:nvSpPr>
              <p:spPr bwMode="auto">
                <a:xfrm>
                  <a:off x="2895" y="1394"/>
                  <a:ext cx="135" cy="120"/>
                </a:xfrm>
                <a:prstGeom prst="star5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AT"/>
                </a:p>
              </p:txBody>
            </p:sp>
            <p:sp>
              <p:nvSpPr>
                <p:cNvPr id="117" name="AutoShape 32"/>
                <p:cNvSpPr>
                  <a:spLocks noChangeArrowheads="1"/>
                </p:cNvSpPr>
                <p:nvPr/>
              </p:nvSpPr>
              <p:spPr bwMode="auto">
                <a:xfrm>
                  <a:off x="3040" y="1514"/>
                  <a:ext cx="135" cy="119"/>
                </a:xfrm>
                <a:prstGeom prst="star5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AT"/>
                </a:p>
              </p:txBody>
            </p:sp>
            <p:sp>
              <p:nvSpPr>
                <p:cNvPr id="118" name="AutoShape 33"/>
                <p:cNvSpPr>
                  <a:spLocks noChangeArrowheads="1"/>
                </p:cNvSpPr>
                <p:nvPr/>
              </p:nvSpPr>
              <p:spPr bwMode="auto">
                <a:xfrm>
                  <a:off x="3175" y="1447"/>
                  <a:ext cx="136" cy="118"/>
                </a:xfrm>
                <a:prstGeom prst="star5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AT"/>
                </a:p>
              </p:txBody>
            </p:sp>
          </p:grpSp>
        </p:grpSp>
        <p:grpSp>
          <p:nvGrpSpPr>
            <p:cNvPr id="61" name="Gruppieren 60"/>
            <p:cNvGrpSpPr/>
            <p:nvPr/>
          </p:nvGrpSpPr>
          <p:grpSpPr>
            <a:xfrm>
              <a:off x="3455873" y="2636912"/>
              <a:ext cx="2347279" cy="1219182"/>
              <a:chOff x="3456243" y="2844858"/>
              <a:chExt cx="2279277" cy="1219182"/>
            </a:xfrm>
          </p:grpSpPr>
          <p:sp>
            <p:nvSpPr>
              <p:cNvPr id="94" name="Rectangle 37"/>
              <p:cNvSpPr>
                <a:spLocks noChangeArrowheads="1"/>
              </p:cNvSpPr>
              <p:nvPr/>
            </p:nvSpPr>
            <p:spPr bwMode="auto">
              <a:xfrm>
                <a:off x="3631058" y="3593066"/>
                <a:ext cx="1926306" cy="189280"/>
              </a:xfrm>
              <a:prstGeom prst="rect">
                <a:avLst/>
              </a:prstGeom>
              <a:solidFill>
                <a:srgbClr val="F2F2F2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AT"/>
              </a:p>
            </p:txBody>
          </p:sp>
          <p:grpSp>
            <p:nvGrpSpPr>
              <p:cNvPr id="60" name="Gruppieren 59"/>
              <p:cNvGrpSpPr/>
              <p:nvPr/>
            </p:nvGrpSpPr>
            <p:grpSpPr>
              <a:xfrm>
                <a:off x="3456243" y="2844858"/>
                <a:ext cx="2279277" cy="1219182"/>
                <a:chOff x="3456243" y="2844858"/>
                <a:chExt cx="2279277" cy="1219182"/>
              </a:xfrm>
            </p:grpSpPr>
            <p:grpSp>
              <p:nvGrpSpPr>
                <p:cNvPr id="81" name="Group 38"/>
                <p:cNvGrpSpPr>
                  <a:grpSpLocks/>
                </p:cNvGrpSpPr>
                <p:nvPr/>
              </p:nvGrpSpPr>
              <p:grpSpPr bwMode="auto">
                <a:xfrm>
                  <a:off x="3559625" y="2844858"/>
                  <a:ext cx="1926309" cy="761575"/>
                  <a:chOff x="2947" y="3296"/>
                  <a:chExt cx="1715" cy="676"/>
                </a:xfrm>
              </p:grpSpPr>
              <p:sp>
                <p:nvSpPr>
                  <p:cNvPr id="127" name="Rectangle 40"/>
                  <p:cNvSpPr>
                    <a:spLocks noChangeArrowheads="1"/>
                  </p:cNvSpPr>
                  <p:nvPr/>
                </p:nvSpPr>
                <p:spPr bwMode="auto">
                  <a:xfrm>
                    <a:off x="3103" y="3634"/>
                    <a:ext cx="156" cy="338"/>
                  </a:xfrm>
                  <a:prstGeom prst="rect">
                    <a:avLst/>
                  </a:prstGeom>
                  <a:solidFill>
                    <a:srgbClr val="F2F2F2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de-AT"/>
                  </a:p>
                </p:txBody>
              </p:sp>
              <p:sp>
                <p:nvSpPr>
                  <p:cNvPr id="128" name="Rectangle 41"/>
                  <p:cNvSpPr>
                    <a:spLocks noChangeArrowheads="1"/>
                  </p:cNvSpPr>
                  <p:nvPr/>
                </p:nvSpPr>
                <p:spPr bwMode="auto">
                  <a:xfrm>
                    <a:off x="3415" y="3634"/>
                    <a:ext cx="155" cy="338"/>
                  </a:xfrm>
                  <a:prstGeom prst="rect">
                    <a:avLst/>
                  </a:prstGeom>
                  <a:solidFill>
                    <a:srgbClr val="F2F2F2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de-AT"/>
                  </a:p>
                </p:txBody>
              </p:sp>
              <p:sp>
                <p:nvSpPr>
                  <p:cNvPr id="129" name="Rectangle 42"/>
                  <p:cNvSpPr>
                    <a:spLocks noChangeArrowheads="1"/>
                  </p:cNvSpPr>
                  <p:nvPr/>
                </p:nvSpPr>
                <p:spPr bwMode="auto">
                  <a:xfrm>
                    <a:off x="4037" y="3634"/>
                    <a:ext cx="156" cy="338"/>
                  </a:xfrm>
                  <a:prstGeom prst="rect">
                    <a:avLst/>
                  </a:prstGeom>
                  <a:solidFill>
                    <a:srgbClr val="F2F2F2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de-AT"/>
                  </a:p>
                </p:txBody>
              </p:sp>
              <p:sp>
                <p:nvSpPr>
                  <p:cNvPr id="130" name="Rectangle 43"/>
                  <p:cNvSpPr>
                    <a:spLocks noChangeArrowheads="1"/>
                  </p:cNvSpPr>
                  <p:nvPr/>
                </p:nvSpPr>
                <p:spPr bwMode="auto">
                  <a:xfrm>
                    <a:off x="3726" y="3634"/>
                    <a:ext cx="155" cy="338"/>
                  </a:xfrm>
                  <a:prstGeom prst="rect">
                    <a:avLst/>
                  </a:prstGeom>
                  <a:solidFill>
                    <a:srgbClr val="F2F2F2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de-AT"/>
                  </a:p>
                </p:txBody>
              </p:sp>
              <p:sp>
                <p:nvSpPr>
                  <p:cNvPr id="131" name="Rectangle 44"/>
                  <p:cNvSpPr>
                    <a:spLocks noChangeArrowheads="1"/>
                  </p:cNvSpPr>
                  <p:nvPr/>
                </p:nvSpPr>
                <p:spPr bwMode="auto">
                  <a:xfrm>
                    <a:off x="4349" y="3634"/>
                    <a:ext cx="155" cy="338"/>
                  </a:xfrm>
                  <a:prstGeom prst="rect">
                    <a:avLst/>
                  </a:prstGeom>
                  <a:solidFill>
                    <a:srgbClr val="F2F2F2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de-AT"/>
                  </a:p>
                </p:txBody>
              </p:sp>
              <p:sp>
                <p:nvSpPr>
                  <p:cNvPr id="132" name="Rectangle 39"/>
                  <p:cNvSpPr>
                    <a:spLocks noChangeArrowheads="1"/>
                  </p:cNvSpPr>
                  <p:nvPr/>
                </p:nvSpPr>
                <p:spPr bwMode="auto">
                  <a:xfrm>
                    <a:off x="2947" y="3465"/>
                    <a:ext cx="1715" cy="169"/>
                  </a:xfrm>
                  <a:prstGeom prst="rect">
                    <a:avLst/>
                  </a:prstGeom>
                  <a:solidFill>
                    <a:srgbClr val="F2F2F2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de-AT"/>
                  </a:p>
                </p:txBody>
              </p:sp>
              <p:sp>
                <p:nvSpPr>
                  <p:cNvPr id="133" name="AutoShape 45"/>
                  <p:cNvSpPr>
                    <a:spLocks noChangeArrowheads="1"/>
                  </p:cNvSpPr>
                  <p:nvPr/>
                </p:nvSpPr>
                <p:spPr bwMode="auto">
                  <a:xfrm>
                    <a:off x="3103" y="3296"/>
                    <a:ext cx="1403" cy="169"/>
                  </a:xfrm>
                  <a:prstGeom prst="triangle">
                    <a:avLst>
                      <a:gd name="adj" fmla="val 50000"/>
                    </a:avLst>
                  </a:prstGeom>
                  <a:solidFill>
                    <a:srgbClr val="D8D8D8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de-AT"/>
                  </a:p>
                </p:txBody>
              </p:sp>
            </p:grpSp>
            <p:sp>
              <p:nvSpPr>
                <p:cNvPr id="95" name="Rectangle 46"/>
                <p:cNvSpPr>
                  <a:spLocks noChangeArrowheads="1"/>
                </p:cNvSpPr>
                <p:nvPr/>
              </p:nvSpPr>
              <p:spPr bwMode="auto">
                <a:xfrm>
                  <a:off x="3456243" y="3782347"/>
                  <a:ext cx="2279277" cy="281693"/>
                </a:xfrm>
                <a:prstGeom prst="rect">
                  <a:avLst/>
                </a:prstGeom>
                <a:solidFill>
                  <a:srgbClr val="F2F2F2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AT"/>
                </a:p>
              </p:txBody>
            </p:sp>
          </p:grpSp>
          <p:sp>
            <p:nvSpPr>
              <p:cNvPr id="96" name="Text Box 47"/>
              <p:cNvSpPr txBox="1">
                <a:spLocks noChangeArrowheads="1"/>
              </p:cNvSpPr>
              <p:nvPr/>
            </p:nvSpPr>
            <p:spPr bwMode="auto">
              <a:xfrm>
                <a:off x="3981802" y="3637603"/>
                <a:ext cx="1272698" cy="414190"/>
              </a:xfrm>
              <a:prstGeom prst="rect">
                <a:avLst/>
              </a:prstGeom>
              <a:solidFill>
                <a:srgbClr val="F2F2F2"/>
              </a:solidFill>
              <a:ln w="9525">
                <a:solidFill>
                  <a:srgbClr val="F2F2F2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de-AT" sz="24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</a:rPr>
                  <a:t>Bank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  <p:sp>
          <p:nvSpPr>
            <p:cNvPr id="97" name="AutoShape 22"/>
            <p:cNvSpPr>
              <a:spLocks noChangeArrowheads="1"/>
            </p:cNvSpPr>
            <p:nvPr/>
          </p:nvSpPr>
          <p:spPr bwMode="auto">
            <a:xfrm>
              <a:off x="1860678" y="4363394"/>
              <a:ext cx="1265004" cy="843736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95000"/>
              </a:schemeClr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ts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de-AT" sz="2400" dirty="0" smtClean="0">
                  <a:latin typeface="Calibri" pitchFamily="34" charset="0"/>
                </a:rPr>
                <a:t>Large </a:t>
              </a:r>
              <a:r>
                <a:rPr lang="de-AT" sz="2400" dirty="0" err="1" smtClean="0">
                  <a:latin typeface="Calibri" pitchFamily="34" charset="0"/>
                </a:rPr>
                <a:t>investor</a:t>
              </a:r>
              <a:endParaRPr kumimoji="0" lang="de-AT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D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grpSp>
          <p:nvGrpSpPr>
            <p:cNvPr id="98" name="Group 1"/>
            <p:cNvGrpSpPr>
              <a:grpSpLocks/>
            </p:cNvGrpSpPr>
            <p:nvPr/>
          </p:nvGrpSpPr>
          <p:grpSpPr bwMode="auto">
            <a:xfrm>
              <a:off x="982739" y="3633560"/>
              <a:ext cx="660303" cy="1581393"/>
              <a:chOff x="1439" y="1439"/>
              <a:chExt cx="2177" cy="5216"/>
            </a:xfrm>
          </p:grpSpPr>
          <p:sp>
            <p:nvSpPr>
              <p:cNvPr id="100" name="AutoShape 10"/>
              <p:cNvSpPr>
                <a:spLocks noChangeArrowheads="1"/>
              </p:cNvSpPr>
              <p:nvPr/>
            </p:nvSpPr>
            <p:spPr bwMode="auto">
              <a:xfrm>
                <a:off x="2492" y="1439"/>
                <a:ext cx="680" cy="850"/>
              </a:xfrm>
              <a:prstGeom prst="roundRect">
                <a:avLst>
                  <a:gd name="adj" fmla="val 47204"/>
                </a:avLst>
              </a:prstGeom>
              <a:solidFill>
                <a:srgbClr val="FDE9D9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AT"/>
              </a:p>
            </p:txBody>
          </p:sp>
          <p:sp>
            <p:nvSpPr>
              <p:cNvPr id="101" name="AutoShape 9"/>
              <p:cNvSpPr>
                <a:spLocks noChangeArrowheads="1"/>
              </p:cNvSpPr>
              <p:nvPr/>
            </p:nvSpPr>
            <p:spPr bwMode="auto">
              <a:xfrm>
                <a:off x="2029" y="2449"/>
                <a:ext cx="1587" cy="2506"/>
              </a:xfrm>
              <a:prstGeom prst="roundRect">
                <a:avLst>
                  <a:gd name="adj" fmla="val 30583"/>
                </a:avLst>
              </a:prstGeom>
              <a:solidFill>
                <a:srgbClr val="C6D9F1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AT"/>
              </a:p>
            </p:txBody>
          </p:sp>
          <p:sp>
            <p:nvSpPr>
              <p:cNvPr id="102" name="AutoShape 8"/>
              <p:cNvSpPr>
                <a:spLocks noChangeArrowheads="1"/>
              </p:cNvSpPr>
              <p:nvPr/>
            </p:nvSpPr>
            <p:spPr bwMode="auto">
              <a:xfrm>
                <a:off x="2329" y="4387"/>
                <a:ext cx="1020" cy="2268"/>
              </a:xfrm>
              <a:prstGeom prst="roundRect">
                <a:avLst>
                  <a:gd name="adj" fmla="val 1134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AT"/>
              </a:p>
            </p:txBody>
          </p:sp>
          <p:sp>
            <p:nvSpPr>
              <p:cNvPr id="103" name="AutoShape 7"/>
              <p:cNvSpPr>
                <a:spLocks noChangeShapeType="1"/>
              </p:cNvSpPr>
              <p:nvPr/>
            </p:nvSpPr>
            <p:spPr bwMode="auto">
              <a:xfrm>
                <a:off x="2330" y="3038"/>
                <a:ext cx="0" cy="2068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AT"/>
              </a:p>
            </p:txBody>
          </p:sp>
          <p:sp>
            <p:nvSpPr>
              <p:cNvPr id="104" name="AutoShape 6"/>
              <p:cNvSpPr>
                <a:spLocks noChangeShapeType="1"/>
              </p:cNvSpPr>
              <p:nvPr/>
            </p:nvSpPr>
            <p:spPr bwMode="auto">
              <a:xfrm>
                <a:off x="2856" y="4954"/>
                <a:ext cx="0" cy="170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AT"/>
              </a:p>
            </p:txBody>
          </p:sp>
          <p:sp>
            <p:nvSpPr>
              <p:cNvPr id="105" name="AutoShape 5"/>
              <p:cNvSpPr>
                <a:spLocks noChangeShapeType="1"/>
              </p:cNvSpPr>
              <p:nvPr/>
            </p:nvSpPr>
            <p:spPr bwMode="auto">
              <a:xfrm>
                <a:off x="3349" y="3038"/>
                <a:ext cx="1" cy="2068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AT"/>
              </a:p>
            </p:txBody>
          </p:sp>
          <p:grpSp>
            <p:nvGrpSpPr>
              <p:cNvPr id="106" name="Group 2"/>
              <p:cNvGrpSpPr>
                <a:grpSpLocks/>
              </p:cNvGrpSpPr>
              <p:nvPr/>
            </p:nvGrpSpPr>
            <p:grpSpPr bwMode="auto">
              <a:xfrm>
                <a:off x="1439" y="4390"/>
                <a:ext cx="1417" cy="850"/>
                <a:chOff x="5998" y="5128"/>
                <a:chExt cx="1417" cy="850"/>
              </a:xfrm>
            </p:grpSpPr>
            <p:sp>
              <p:nvSpPr>
                <p:cNvPr id="107" name="Rectangle 4"/>
                <p:cNvSpPr>
                  <a:spLocks noChangeArrowheads="1"/>
                </p:cNvSpPr>
                <p:nvPr/>
              </p:nvSpPr>
              <p:spPr bwMode="auto">
                <a:xfrm>
                  <a:off x="5998" y="5128"/>
                  <a:ext cx="1417" cy="850"/>
                </a:xfrm>
                <a:prstGeom prst="rect">
                  <a:avLst/>
                </a:prstGeom>
                <a:solidFill>
                  <a:srgbClr val="EEECE1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AT"/>
                </a:p>
              </p:txBody>
            </p:sp>
            <p:sp>
              <p:nvSpPr>
                <p:cNvPr id="108" name="Rectangle 3"/>
                <p:cNvSpPr>
                  <a:spLocks noChangeArrowheads="1"/>
                </p:cNvSpPr>
                <p:nvPr/>
              </p:nvSpPr>
              <p:spPr bwMode="auto">
                <a:xfrm>
                  <a:off x="5998" y="5132"/>
                  <a:ext cx="1417" cy="567"/>
                </a:xfrm>
                <a:prstGeom prst="rect">
                  <a:avLst/>
                </a:prstGeom>
                <a:solidFill>
                  <a:srgbClr val="DDD8C2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AT"/>
                </a:p>
              </p:txBody>
            </p:sp>
          </p:grpSp>
        </p:grpSp>
        <p:sp>
          <p:nvSpPr>
            <p:cNvPr id="99" name="Text Box 38"/>
            <p:cNvSpPr txBox="1">
              <a:spLocks noChangeArrowheads="1"/>
            </p:cNvSpPr>
            <p:nvPr/>
          </p:nvSpPr>
          <p:spPr bwMode="auto">
            <a:xfrm>
              <a:off x="1465374" y="2571744"/>
              <a:ext cx="1656000" cy="85725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2">
                  <a:lumMod val="60000"/>
                  <a:lumOff val="40000"/>
                </a:schemeClr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algn="ctr"/>
              <a:r>
                <a:rPr lang="de-AT" sz="2400" dirty="0" err="1" smtClean="0">
                  <a:latin typeface="Calibri" pitchFamily="34" charset="0"/>
                </a:rPr>
                <a:t>Savings</a:t>
              </a:r>
              <a:r>
                <a:rPr lang="de-AT" sz="2400" dirty="0" smtClean="0">
                  <a:latin typeface="Calibri" pitchFamily="34" charset="0"/>
                </a:rPr>
                <a:t> (1</a:t>
              </a:r>
              <a:r>
                <a:rPr lang="de-AT" sz="2400" dirty="0">
                  <a:latin typeface="Calibri" pitchFamily="34" charset="0"/>
                </a:rPr>
                <a:t>%)</a:t>
              </a:r>
              <a:endParaRPr kumimoji="0" lang="de-DE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57" name="Text Box 16"/>
            <p:cNvSpPr txBox="1">
              <a:spLocks noChangeArrowheads="1"/>
            </p:cNvSpPr>
            <p:nvPr/>
          </p:nvSpPr>
          <p:spPr bwMode="auto">
            <a:xfrm>
              <a:off x="6115207" y="1268760"/>
              <a:ext cx="1656000" cy="4680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8DB3E2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algn="ctr"/>
              <a:r>
                <a:rPr lang="de-AT" sz="2400" b="1" dirty="0" err="1" smtClean="0">
                  <a:solidFill>
                    <a:schemeClr val="accent3">
                      <a:lumMod val="50000"/>
                    </a:schemeClr>
                  </a:solidFill>
                  <a:latin typeface="+mn-lt"/>
                </a:rPr>
                <a:t>Subsidy</a:t>
              </a:r>
              <a:endParaRPr kumimoji="0" lang="de-AT" sz="2400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+mn-lt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59" name="AutoShape 5"/>
            <p:cNvSpPr>
              <a:spLocks noChangeArrowheads="1"/>
            </p:cNvSpPr>
            <p:nvPr/>
          </p:nvSpPr>
          <p:spPr bwMode="auto">
            <a:xfrm rot="10800000" flipH="1">
              <a:off x="6105234" y="1920214"/>
              <a:ext cx="1214446" cy="513104"/>
            </a:xfrm>
            <a:custGeom>
              <a:avLst/>
              <a:gdLst>
                <a:gd name="G0" fmla="+- 14514 0 0"/>
                <a:gd name="G1" fmla="+- 19542 0 0"/>
                <a:gd name="G2" fmla="+- 6565 0 0"/>
                <a:gd name="G3" fmla="*/ 14514 1 2"/>
                <a:gd name="G4" fmla="+- G3 10800 0"/>
                <a:gd name="G5" fmla="+- 21600 14514 19542"/>
                <a:gd name="G6" fmla="+- 19542 6565 0"/>
                <a:gd name="G7" fmla="*/ G6 1 2"/>
                <a:gd name="G8" fmla="*/ 19542 2 1"/>
                <a:gd name="G9" fmla="+- G8 0 21600"/>
                <a:gd name="G10" fmla="*/ 21600 G0 G1"/>
                <a:gd name="G11" fmla="*/ 21600 G4 G1"/>
                <a:gd name="G12" fmla="*/ 21600 G5 G1"/>
                <a:gd name="G13" fmla="*/ 21600 G7 G1"/>
                <a:gd name="G14" fmla="*/ 19542 1 2"/>
                <a:gd name="G15" fmla="+- G5 0 G4"/>
                <a:gd name="G16" fmla="+- G0 0 G4"/>
                <a:gd name="G17" fmla="*/ G2 G15 G16"/>
                <a:gd name="T0" fmla="*/ 18057 w 21600"/>
                <a:gd name="T1" fmla="*/ 0 h 21600"/>
                <a:gd name="T2" fmla="*/ 14514 w 21600"/>
                <a:gd name="T3" fmla="*/ 6565 h 21600"/>
                <a:gd name="T4" fmla="*/ 0 w 21600"/>
                <a:gd name="T5" fmla="*/ 19959 h 21600"/>
                <a:gd name="T6" fmla="*/ 9771 w 21600"/>
                <a:gd name="T7" fmla="*/ 21600 h 21600"/>
                <a:gd name="T8" fmla="*/ 19542 w 21600"/>
                <a:gd name="T9" fmla="*/ 14429 h 21600"/>
                <a:gd name="T10" fmla="*/ 21600 w 21600"/>
                <a:gd name="T11" fmla="*/ 6565 h 21600"/>
                <a:gd name="T12" fmla="*/ 17694720 60000 65536"/>
                <a:gd name="T13" fmla="*/ 11796480 60000 65536"/>
                <a:gd name="T14" fmla="*/ 11796480 60000 65536"/>
                <a:gd name="T15" fmla="*/ 5898240 60000 65536"/>
                <a:gd name="T16" fmla="*/ 0 60000 65536"/>
                <a:gd name="T17" fmla="*/ 0 60000 65536"/>
                <a:gd name="T18" fmla="*/ 0 w 21600"/>
                <a:gd name="T19" fmla="*/ G12 h 21600"/>
                <a:gd name="T20" fmla="*/ G1 w 21600"/>
                <a:gd name="T21" fmla="*/ 2160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18057" y="0"/>
                  </a:moveTo>
                  <a:lnTo>
                    <a:pt x="14514" y="6565"/>
                  </a:lnTo>
                  <a:lnTo>
                    <a:pt x="16572" y="6565"/>
                  </a:lnTo>
                  <a:lnTo>
                    <a:pt x="16572" y="18317"/>
                  </a:lnTo>
                  <a:lnTo>
                    <a:pt x="0" y="18317"/>
                  </a:lnTo>
                  <a:lnTo>
                    <a:pt x="0" y="21600"/>
                  </a:lnTo>
                  <a:lnTo>
                    <a:pt x="19542" y="21600"/>
                  </a:lnTo>
                  <a:lnTo>
                    <a:pt x="19542" y="6565"/>
                  </a:lnTo>
                  <a:lnTo>
                    <a:pt x="21600" y="6565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AT"/>
            </a:p>
          </p:txBody>
        </p:sp>
        <p:pic>
          <p:nvPicPr>
            <p:cNvPr id="58" name="Picture 4" descr="C:\Users\CHRISTIAN\AppData\Local\Microsoft\Windows\Temporary Internet Files\Content.IE5\QZ7S3U1H\exclam[1].gif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857224" y="1071546"/>
              <a:ext cx="501356" cy="500660"/>
            </a:xfrm>
            <a:prstGeom prst="rect">
              <a:avLst/>
            </a:prstGeom>
            <a:noFill/>
          </p:spPr>
        </p:pic>
        <p:sp>
          <p:nvSpPr>
            <p:cNvPr id="62" name="AutoShape 77"/>
            <p:cNvSpPr>
              <a:spLocks noChangeArrowheads="1"/>
            </p:cNvSpPr>
            <p:nvPr/>
          </p:nvSpPr>
          <p:spPr bwMode="auto">
            <a:xfrm rot="16200000" flipH="1">
              <a:off x="4420491" y="3814781"/>
              <a:ext cx="343362" cy="2314836"/>
            </a:xfrm>
            <a:prstGeom prst="downArrow">
              <a:avLst>
                <a:gd name="adj1" fmla="val 49583"/>
                <a:gd name="adj2" fmla="val 8459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AT"/>
            </a:p>
          </p:txBody>
        </p:sp>
      </p:grpSp>
    </p:spTree>
    <p:extLst>
      <p:ext uri="{BB962C8B-B14F-4D97-AF65-F5344CB8AC3E}">
        <p14:creationId xmlns:p14="http://schemas.microsoft.com/office/powerpoint/2010/main" val="3547055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1D32B2-D1A8-4272-8B5C-967EAA53E7B3}" type="slidenum">
              <a:rPr lang="de-DE" smtClean="0"/>
              <a:pPr>
                <a:defRPr/>
              </a:pPr>
              <a:t>43</a:t>
            </a:fld>
            <a:endParaRPr lang="de-DE" dirty="0"/>
          </a:p>
        </p:txBody>
      </p:sp>
      <p:sp>
        <p:nvSpPr>
          <p:cNvPr id="45" name="Inhaltsplatzhalter 2"/>
          <p:cNvSpPr txBox="1">
            <a:spLocks/>
          </p:cNvSpPr>
          <p:nvPr/>
        </p:nvSpPr>
        <p:spPr>
          <a:xfrm>
            <a:off x="899592" y="5578033"/>
            <a:ext cx="6408712" cy="587271"/>
          </a:xfrm>
          <a:prstGeom prst="rect">
            <a:avLst/>
          </a:prstGeom>
        </p:spPr>
        <p:txBody>
          <a:bodyPr/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tabLst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3900" indent="-3683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AT" sz="2400" b="1" dirty="0" err="1" smtClean="0"/>
              <a:t>Figure</a:t>
            </a:r>
            <a:r>
              <a:rPr lang="de-AT" sz="2400" b="1" dirty="0" smtClean="0"/>
              <a:t> 10:</a:t>
            </a:r>
            <a:r>
              <a:rPr lang="de-AT" sz="2400" dirty="0" smtClean="0"/>
              <a:t> </a:t>
            </a:r>
            <a:r>
              <a:rPr lang="de-AT" sz="2400" dirty="0"/>
              <a:t>F</a:t>
            </a:r>
            <a:r>
              <a:rPr lang="de-AT" sz="2400" dirty="0" smtClean="0"/>
              <a:t>iskal </a:t>
            </a:r>
            <a:r>
              <a:rPr lang="de-AT" sz="2400" dirty="0" err="1" smtClean="0"/>
              <a:t>policy</a:t>
            </a:r>
            <a:r>
              <a:rPr lang="de-AT" sz="2400" dirty="0" smtClean="0"/>
              <a:t> </a:t>
            </a:r>
            <a:r>
              <a:rPr lang="de-AT" sz="2400" dirty="0" err="1" smtClean="0"/>
              <a:t>for</a:t>
            </a:r>
            <a:r>
              <a:rPr lang="de-AT" sz="2400" dirty="0"/>
              <a:t> </a:t>
            </a:r>
            <a:r>
              <a:rPr lang="de-AT" sz="2400" dirty="0" smtClean="0"/>
              <a:t>transformative </a:t>
            </a:r>
            <a:r>
              <a:rPr lang="de-AT" sz="2400" dirty="0" err="1" smtClean="0"/>
              <a:t>finance</a:t>
            </a:r>
            <a:endParaRPr lang="de-AT" sz="2400" dirty="0" smtClean="0"/>
          </a:p>
        </p:txBody>
      </p:sp>
      <p:grpSp>
        <p:nvGrpSpPr>
          <p:cNvPr id="6" name="Gruppieren 5"/>
          <p:cNvGrpSpPr/>
          <p:nvPr/>
        </p:nvGrpSpPr>
        <p:grpSpPr>
          <a:xfrm>
            <a:off x="785786" y="802369"/>
            <a:ext cx="7674646" cy="4714863"/>
            <a:chOff x="785786" y="802369"/>
            <a:chExt cx="7674646" cy="4714863"/>
          </a:xfrm>
        </p:grpSpPr>
        <p:sp>
          <p:nvSpPr>
            <p:cNvPr id="10" name="Rectangle 20"/>
            <p:cNvSpPr>
              <a:spLocks noChangeArrowheads="1"/>
            </p:cNvSpPr>
            <p:nvPr/>
          </p:nvSpPr>
          <p:spPr bwMode="auto">
            <a:xfrm>
              <a:off x="785786" y="802369"/>
              <a:ext cx="7674646" cy="4714863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AT"/>
            </a:p>
          </p:txBody>
        </p:sp>
        <p:cxnSp>
          <p:nvCxnSpPr>
            <p:cNvPr id="13" name="Gerade Verbindung mit Pfeil 12"/>
            <p:cNvCxnSpPr/>
            <p:nvPr/>
          </p:nvCxnSpPr>
          <p:spPr>
            <a:xfrm flipV="1">
              <a:off x="1835696" y="1196753"/>
              <a:ext cx="0" cy="3816424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feld 20"/>
            <p:cNvSpPr txBox="1"/>
            <p:nvPr/>
          </p:nvSpPr>
          <p:spPr>
            <a:xfrm>
              <a:off x="978874" y="4407496"/>
              <a:ext cx="712846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200" dirty="0" smtClean="0">
                  <a:latin typeface="+mn-lt"/>
                </a:rPr>
                <a:t>-5%</a:t>
              </a:r>
              <a:endParaRPr lang="de-DE" sz="2200" dirty="0">
                <a:latin typeface="+mn-lt"/>
              </a:endParaRPr>
            </a:p>
          </p:txBody>
        </p:sp>
        <p:sp>
          <p:nvSpPr>
            <p:cNvPr id="22" name="Textfeld 21"/>
            <p:cNvSpPr txBox="1"/>
            <p:nvPr/>
          </p:nvSpPr>
          <p:spPr>
            <a:xfrm>
              <a:off x="943678" y="3687416"/>
              <a:ext cx="675996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200" dirty="0" smtClean="0">
                  <a:latin typeface="+mn-lt"/>
                </a:rPr>
                <a:t>-3%</a:t>
              </a:r>
              <a:endParaRPr lang="de-DE" sz="2200" dirty="0">
                <a:latin typeface="+mn-lt"/>
              </a:endParaRPr>
            </a:p>
          </p:txBody>
        </p:sp>
        <p:sp>
          <p:nvSpPr>
            <p:cNvPr id="24" name="Textfeld 23"/>
            <p:cNvSpPr txBox="1"/>
            <p:nvPr/>
          </p:nvSpPr>
          <p:spPr>
            <a:xfrm>
              <a:off x="971600" y="2204865"/>
              <a:ext cx="576065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200" dirty="0">
                  <a:latin typeface="+mn-lt"/>
                </a:rPr>
                <a:t>1</a:t>
              </a:r>
              <a:r>
                <a:rPr lang="de-DE" sz="2200" dirty="0" smtClean="0">
                  <a:latin typeface="+mn-lt"/>
                </a:rPr>
                <a:t>%</a:t>
              </a:r>
              <a:endParaRPr lang="de-DE" sz="2200" dirty="0">
                <a:latin typeface="+mn-lt"/>
              </a:endParaRPr>
            </a:p>
          </p:txBody>
        </p:sp>
        <p:sp>
          <p:nvSpPr>
            <p:cNvPr id="25" name="Textfeld 24"/>
            <p:cNvSpPr txBox="1"/>
            <p:nvPr/>
          </p:nvSpPr>
          <p:spPr>
            <a:xfrm>
              <a:off x="971601" y="1804001"/>
              <a:ext cx="648048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200" dirty="0" smtClean="0">
                  <a:latin typeface="+mn-lt"/>
                </a:rPr>
                <a:t>2%</a:t>
              </a:r>
              <a:endParaRPr lang="de-DE" sz="2200" dirty="0">
                <a:latin typeface="+mn-lt"/>
              </a:endParaRPr>
            </a:p>
          </p:txBody>
        </p:sp>
        <p:cxnSp>
          <p:nvCxnSpPr>
            <p:cNvPr id="29" name="Gerader Verbinder 28"/>
            <p:cNvCxnSpPr/>
            <p:nvPr/>
          </p:nvCxnSpPr>
          <p:spPr>
            <a:xfrm>
              <a:off x="1691720" y="4653137"/>
              <a:ext cx="360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Gerader Verbinder 29"/>
            <p:cNvCxnSpPr/>
            <p:nvPr/>
          </p:nvCxnSpPr>
          <p:spPr>
            <a:xfrm>
              <a:off x="1691720" y="3933057"/>
              <a:ext cx="360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Gerader Verbinder 30"/>
            <p:cNvCxnSpPr/>
            <p:nvPr/>
          </p:nvCxnSpPr>
          <p:spPr>
            <a:xfrm>
              <a:off x="1691720" y="2492897"/>
              <a:ext cx="360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Gerader Verbinder 31"/>
            <p:cNvCxnSpPr/>
            <p:nvPr/>
          </p:nvCxnSpPr>
          <p:spPr>
            <a:xfrm>
              <a:off x="1691720" y="2132857"/>
              <a:ext cx="360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Rechteck 38"/>
            <p:cNvSpPr/>
            <p:nvPr/>
          </p:nvSpPr>
          <p:spPr>
            <a:xfrm>
              <a:off x="2335454" y="2127912"/>
              <a:ext cx="216000" cy="720080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7" name="Rechteck 46"/>
            <p:cNvSpPr/>
            <p:nvPr/>
          </p:nvSpPr>
          <p:spPr>
            <a:xfrm>
              <a:off x="7651763" y="1784041"/>
              <a:ext cx="215515" cy="1080000"/>
            </a:xfrm>
            <a:prstGeom prst="rect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56" name="Textfeld 55"/>
            <p:cNvSpPr txBox="1"/>
            <p:nvPr/>
          </p:nvSpPr>
          <p:spPr>
            <a:xfrm>
              <a:off x="2326194" y="1539788"/>
              <a:ext cx="3456000" cy="430887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de-DE" sz="2200" dirty="0" smtClean="0">
                  <a:latin typeface="+mn-lt"/>
                </a:rPr>
                <a:t>Interest rate </a:t>
              </a:r>
              <a:r>
                <a:rPr lang="de-DE" sz="2200" dirty="0" err="1" smtClean="0">
                  <a:latin typeface="+mn-lt"/>
                </a:rPr>
                <a:t>for</a:t>
              </a:r>
              <a:r>
                <a:rPr lang="de-DE" sz="2200" dirty="0" smtClean="0">
                  <a:latin typeface="+mn-lt"/>
                </a:rPr>
                <a:t> </a:t>
              </a:r>
              <a:r>
                <a:rPr lang="de-DE" sz="2200" dirty="0" err="1" smtClean="0">
                  <a:latin typeface="+mn-lt"/>
                </a:rPr>
                <a:t>small</a:t>
              </a:r>
              <a:r>
                <a:rPr lang="de-DE" sz="2200" dirty="0" smtClean="0">
                  <a:latin typeface="+mn-lt"/>
                </a:rPr>
                <a:t> </a:t>
              </a:r>
              <a:r>
                <a:rPr lang="de-DE" sz="2200" dirty="0" err="1" smtClean="0">
                  <a:latin typeface="+mn-lt"/>
                </a:rPr>
                <a:t>savers</a:t>
              </a:r>
              <a:endParaRPr lang="de-DE" sz="2200" dirty="0">
                <a:latin typeface="+mn-lt"/>
              </a:endParaRPr>
            </a:p>
          </p:txBody>
        </p:sp>
        <p:sp>
          <p:nvSpPr>
            <p:cNvPr id="35" name="Textfeld 34"/>
            <p:cNvSpPr txBox="1"/>
            <p:nvPr/>
          </p:nvSpPr>
          <p:spPr>
            <a:xfrm>
              <a:off x="6416809" y="3358173"/>
              <a:ext cx="1463069" cy="76944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2200" dirty="0" smtClean="0">
                  <a:latin typeface="+mn-lt"/>
                </a:rPr>
                <a:t>Return on</a:t>
              </a:r>
              <a:br>
                <a:rPr lang="de-DE" sz="2200" dirty="0" smtClean="0">
                  <a:latin typeface="+mn-lt"/>
                </a:rPr>
              </a:br>
              <a:r>
                <a:rPr lang="de-DE" sz="2200" dirty="0" smtClean="0">
                  <a:latin typeface="+mn-lt"/>
                </a:rPr>
                <a:t>real </a:t>
              </a:r>
              <a:r>
                <a:rPr lang="de-DE" sz="2200" dirty="0" err="1" smtClean="0">
                  <a:latin typeface="+mn-lt"/>
                </a:rPr>
                <a:t>assets</a:t>
              </a:r>
              <a:endParaRPr lang="de-DE" sz="2200" dirty="0">
                <a:latin typeface="+mn-lt"/>
              </a:endParaRPr>
            </a:p>
          </p:txBody>
        </p:sp>
        <p:sp>
          <p:nvSpPr>
            <p:cNvPr id="38" name="Textfeld 37"/>
            <p:cNvSpPr txBox="1"/>
            <p:nvPr/>
          </p:nvSpPr>
          <p:spPr>
            <a:xfrm>
              <a:off x="6427811" y="4190859"/>
              <a:ext cx="1800000" cy="43088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2200" dirty="0" err="1" smtClean="0">
                  <a:latin typeface="+mn-lt"/>
                </a:rPr>
                <a:t>Risik</a:t>
              </a:r>
              <a:r>
                <a:rPr lang="de-DE" sz="2200" dirty="0" smtClean="0">
                  <a:latin typeface="+mn-lt"/>
                </a:rPr>
                <a:t> premium</a:t>
              </a:r>
              <a:endParaRPr lang="de-DE" sz="2200" dirty="0">
                <a:latin typeface="+mn-lt"/>
              </a:endParaRPr>
            </a:p>
          </p:txBody>
        </p:sp>
        <p:sp>
          <p:nvSpPr>
            <p:cNvPr id="41" name="Rechteck 40"/>
            <p:cNvSpPr/>
            <p:nvPr/>
          </p:nvSpPr>
          <p:spPr>
            <a:xfrm>
              <a:off x="4774922" y="3930093"/>
              <a:ext cx="216000" cy="72008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FF0000"/>
                </a:solidFill>
              </a:endParaRPr>
            </a:p>
          </p:txBody>
        </p:sp>
        <p:sp>
          <p:nvSpPr>
            <p:cNvPr id="40" name="Textfeld 39"/>
            <p:cNvSpPr txBox="1"/>
            <p:nvPr/>
          </p:nvSpPr>
          <p:spPr>
            <a:xfrm>
              <a:off x="2335454" y="981890"/>
              <a:ext cx="1296000" cy="430887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sz="2200" dirty="0">
                  <a:latin typeface="+mn-lt"/>
                </a:rPr>
                <a:t>Base rate</a:t>
              </a:r>
              <a:endParaRPr lang="de-DE" sz="2200" dirty="0">
                <a:latin typeface="+mn-lt"/>
              </a:endParaRPr>
            </a:p>
          </p:txBody>
        </p:sp>
        <p:sp>
          <p:nvSpPr>
            <p:cNvPr id="53" name="Textfeld 52"/>
            <p:cNvSpPr txBox="1"/>
            <p:nvPr/>
          </p:nvSpPr>
          <p:spPr>
            <a:xfrm>
              <a:off x="2878897" y="4859647"/>
              <a:ext cx="4988381" cy="430887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de-DE" sz="2200" dirty="0">
                  <a:latin typeface="+mn-lt"/>
                </a:rPr>
                <a:t>Interest </a:t>
              </a:r>
              <a:r>
                <a:rPr lang="de-DE" sz="2200" dirty="0" smtClean="0">
                  <a:latin typeface="+mn-lt"/>
                </a:rPr>
                <a:t>rate after </a:t>
              </a:r>
              <a:r>
                <a:rPr lang="de-DE" sz="2200" dirty="0" err="1" smtClean="0">
                  <a:latin typeface="+mn-lt"/>
                </a:rPr>
                <a:t>taxes</a:t>
              </a:r>
              <a:r>
                <a:rPr lang="de-DE" sz="2200" dirty="0" smtClean="0">
                  <a:latin typeface="+mn-lt"/>
                </a:rPr>
                <a:t> </a:t>
              </a:r>
              <a:r>
                <a:rPr lang="de-DE" sz="2200" dirty="0" err="1" smtClean="0">
                  <a:latin typeface="+mn-lt"/>
                </a:rPr>
                <a:t>for</a:t>
              </a:r>
              <a:r>
                <a:rPr lang="de-DE" sz="2200" dirty="0" smtClean="0">
                  <a:latin typeface="+mn-lt"/>
                </a:rPr>
                <a:t> large </a:t>
              </a:r>
              <a:r>
                <a:rPr lang="de-DE" sz="2200" dirty="0" err="1" smtClean="0">
                  <a:latin typeface="+mn-lt"/>
                </a:rPr>
                <a:t>investors</a:t>
              </a:r>
              <a:endParaRPr lang="de-DE" sz="2200" dirty="0">
                <a:latin typeface="+mn-lt"/>
              </a:endParaRPr>
            </a:p>
          </p:txBody>
        </p:sp>
        <p:sp>
          <p:nvSpPr>
            <p:cNvPr id="3" name="Textfeld 2"/>
            <p:cNvSpPr txBox="1"/>
            <p:nvPr/>
          </p:nvSpPr>
          <p:spPr>
            <a:xfrm>
              <a:off x="3676366" y="883005"/>
              <a:ext cx="37158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3200" dirty="0" smtClean="0">
                  <a:latin typeface="+mn-lt"/>
                </a:rPr>
                <a:t>=</a:t>
              </a:r>
              <a:endParaRPr lang="de-DE" sz="3200" dirty="0">
                <a:latin typeface="+mn-lt"/>
              </a:endParaRPr>
            </a:p>
          </p:txBody>
        </p:sp>
        <p:sp>
          <p:nvSpPr>
            <p:cNvPr id="44" name="Rechteck 43"/>
            <p:cNvSpPr/>
            <p:nvPr/>
          </p:nvSpPr>
          <p:spPr>
            <a:xfrm>
              <a:off x="2924451" y="2132855"/>
              <a:ext cx="216000" cy="720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cxnSp>
          <p:nvCxnSpPr>
            <p:cNvPr id="48" name="Gerader Verbinder 47"/>
            <p:cNvCxnSpPr/>
            <p:nvPr/>
          </p:nvCxnSpPr>
          <p:spPr>
            <a:xfrm>
              <a:off x="978874" y="2852937"/>
              <a:ext cx="7164000" cy="0"/>
            </a:xfrm>
            <a:prstGeom prst="line">
              <a:avLst/>
            </a:prstGeom>
            <a:ln w="28575"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Pfeil nach unten 42"/>
            <p:cNvSpPr/>
            <p:nvPr/>
          </p:nvSpPr>
          <p:spPr>
            <a:xfrm>
              <a:off x="4131188" y="2134284"/>
              <a:ext cx="360000" cy="2520000"/>
            </a:xfrm>
            <a:prstGeom prst="downArrow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6" name="Textfeld 45"/>
            <p:cNvSpPr txBox="1"/>
            <p:nvPr/>
          </p:nvSpPr>
          <p:spPr>
            <a:xfrm>
              <a:off x="6272691" y="1107906"/>
              <a:ext cx="1961090" cy="430887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de-DE" sz="2200" dirty="0" err="1" smtClean="0">
                  <a:latin typeface="+mn-lt"/>
                </a:rPr>
                <a:t>Subsidized</a:t>
              </a:r>
              <a:r>
                <a:rPr lang="de-DE" sz="2200" dirty="0" smtClean="0">
                  <a:latin typeface="+mn-lt"/>
                </a:rPr>
                <a:t> </a:t>
              </a:r>
              <a:r>
                <a:rPr lang="de-DE" sz="2200" dirty="0" err="1" smtClean="0">
                  <a:latin typeface="+mn-lt"/>
                </a:rPr>
                <a:t>loan</a:t>
              </a:r>
              <a:endParaRPr lang="de-DE" sz="2200" dirty="0">
                <a:latin typeface="+mn-lt"/>
              </a:endParaRPr>
            </a:p>
          </p:txBody>
        </p:sp>
        <p:sp>
          <p:nvSpPr>
            <p:cNvPr id="52" name="Pfeil nach unten 51"/>
            <p:cNvSpPr/>
            <p:nvPr/>
          </p:nvSpPr>
          <p:spPr>
            <a:xfrm flipV="1">
              <a:off x="5755151" y="2138437"/>
              <a:ext cx="360000" cy="2520000"/>
            </a:xfrm>
            <a:prstGeom prst="downArrow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54" name="Textfeld 53"/>
            <p:cNvSpPr txBox="1"/>
            <p:nvPr/>
          </p:nvSpPr>
          <p:spPr>
            <a:xfrm>
              <a:off x="2335454" y="3562492"/>
              <a:ext cx="1512000" cy="1107996"/>
            </a:xfrm>
            <a:prstGeom prst="rect">
              <a:avLst/>
            </a:prstGeom>
            <a:solidFill>
              <a:srgbClr val="FFFF00">
                <a:alpha val="40000"/>
              </a:srgbClr>
            </a:solidFill>
          </p:spPr>
          <p:txBody>
            <a:bodyPr wrap="square" rtlCol="0">
              <a:spAutoFit/>
            </a:bodyPr>
            <a:lstStyle/>
            <a:p>
              <a:r>
                <a:rPr lang="de-DE" sz="2200" dirty="0" err="1" smtClean="0">
                  <a:latin typeface="+mn-lt"/>
                </a:rPr>
                <a:t>Wealth</a:t>
              </a:r>
              <a:r>
                <a:rPr lang="de-DE" sz="2200" dirty="0" smtClean="0">
                  <a:latin typeface="+mn-lt"/>
                </a:rPr>
                <a:t> </a:t>
              </a:r>
              <a:r>
                <a:rPr lang="de-DE" sz="2200" dirty="0" err="1" smtClean="0">
                  <a:latin typeface="+mn-lt"/>
                </a:rPr>
                <a:t>tax</a:t>
              </a:r>
              <a:r>
                <a:rPr lang="de-DE" sz="2200" dirty="0" smtClean="0">
                  <a:latin typeface="+mn-lt"/>
                </a:rPr>
                <a:t> on </a:t>
              </a:r>
              <a:r>
                <a:rPr lang="de-DE" sz="2200" dirty="0" err="1" smtClean="0">
                  <a:latin typeface="+mn-lt"/>
                </a:rPr>
                <a:t>risk-free</a:t>
              </a:r>
              <a:r>
                <a:rPr lang="de-DE" sz="2200" dirty="0" smtClean="0">
                  <a:latin typeface="+mn-lt"/>
                </a:rPr>
                <a:t> </a:t>
              </a:r>
              <a:r>
                <a:rPr lang="de-DE" sz="2200" dirty="0" err="1" smtClean="0">
                  <a:latin typeface="+mn-lt"/>
                </a:rPr>
                <a:t>assets</a:t>
              </a:r>
              <a:endParaRPr lang="de-DE" sz="2200" dirty="0">
                <a:latin typeface="+mn-lt"/>
              </a:endParaRPr>
            </a:p>
          </p:txBody>
        </p:sp>
        <p:sp>
          <p:nvSpPr>
            <p:cNvPr id="50" name="Rechteck 49"/>
            <p:cNvSpPr/>
            <p:nvPr/>
          </p:nvSpPr>
          <p:spPr>
            <a:xfrm>
              <a:off x="6417408" y="2126530"/>
              <a:ext cx="215515" cy="10800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</p:spTree>
    <p:extLst>
      <p:ext uri="{BB962C8B-B14F-4D97-AF65-F5344CB8AC3E}">
        <p14:creationId xmlns:p14="http://schemas.microsoft.com/office/powerpoint/2010/main" val="215713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latin typeface="+mn-lt"/>
                <a:cs typeface="Times New Roman" pitchFamily="18" charset="0"/>
              </a:rPr>
              <a:t>5</a:t>
            </a:r>
            <a:r>
              <a:rPr lang="de-DE" dirty="0">
                <a:solidFill>
                  <a:schemeClr val="accent1">
                    <a:lumMod val="75000"/>
                  </a:schemeClr>
                </a:solidFill>
                <a:latin typeface="+mn-lt"/>
                <a:cs typeface="Times New Roman" pitchFamily="18" charset="0"/>
              </a:rPr>
              <a:t>	</a:t>
            </a:r>
            <a:r>
              <a:rPr lang="de-DE" dirty="0"/>
              <a:t> </a:t>
            </a:r>
            <a:r>
              <a:rPr lang="de-DE" dirty="0" err="1" smtClean="0">
                <a:solidFill>
                  <a:schemeClr val="accent1">
                    <a:lumMod val="75000"/>
                  </a:schemeClr>
                </a:solidFill>
              </a:rPr>
              <a:t>Conclusion</a:t>
            </a:r>
            <a:r>
              <a:rPr lang="de-DE" dirty="0">
                <a:latin typeface="+mn-lt"/>
                <a:cs typeface="Times New Roman" pitchFamily="18" charset="0"/>
              </a:rPr>
              <a:t/>
            </a:r>
            <a:br>
              <a:rPr lang="de-DE" dirty="0">
                <a:latin typeface="+mn-lt"/>
                <a:cs typeface="Times New Roman" pitchFamily="18" charset="0"/>
              </a:rPr>
            </a:br>
            <a:endParaRPr lang="de-AT" dirty="0">
              <a:latin typeface="+mn-lt"/>
            </a:endParaRPr>
          </a:p>
        </p:txBody>
      </p:sp>
      <p:sp>
        <p:nvSpPr>
          <p:cNvPr id="6" name="Foliennummernplatzhalter 1">
            <a:extLst>
              <a:ext uri="{FF2B5EF4-FFF2-40B4-BE49-F238E27FC236}">
                <a16:creationId xmlns:a16="http://schemas.microsoft.com/office/drawing/2014/main" id="{0C9BE1AC-45E6-4771-94AB-361472F9CA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072462" y="6143644"/>
            <a:ext cx="633402" cy="365125"/>
          </a:xfrm>
        </p:spPr>
        <p:txBody>
          <a:bodyPr/>
          <a:lstStyle/>
          <a:p>
            <a:pPr>
              <a:defRPr/>
            </a:pPr>
            <a:fld id="{0B1D32B2-D1A8-4272-8B5C-967EAA53E7B3}" type="slidenum">
              <a:rPr lang="de-DE" smtClean="0"/>
              <a:pPr>
                <a:defRPr/>
              </a:pPr>
              <a:t>44</a:t>
            </a:fld>
            <a:endParaRPr lang="de-DE" dirty="0"/>
          </a:p>
        </p:txBody>
      </p:sp>
      <p:sp>
        <p:nvSpPr>
          <p:cNvPr id="66" name="Inhaltsplatzhalter 2"/>
          <p:cNvSpPr>
            <a:spLocks noGrp="1"/>
          </p:cNvSpPr>
          <p:nvPr>
            <p:ph idx="1"/>
          </p:nvPr>
        </p:nvSpPr>
        <p:spPr>
          <a:xfrm>
            <a:off x="914400" y="1866483"/>
            <a:ext cx="7791464" cy="4298821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de-DE" b="1" dirty="0" err="1">
                <a:solidFill>
                  <a:schemeClr val="accent1"/>
                </a:solidFill>
                <a:cs typeface="Times New Roman" pitchFamily="18" charset="0"/>
              </a:rPr>
              <a:t>Two</a:t>
            </a:r>
            <a:r>
              <a:rPr lang="de-DE" b="1" dirty="0">
                <a:solidFill>
                  <a:schemeClr val="accent1"/>
                </a:solidFill>
                <a:cs typeface="Times New Roman" pitchFamily="18" charset="0"/>
              </a:rPr>
              <a:t> </a:t>
            </a:r>
            <a:r>
              <a:rPr lang="de-DE" b="1" dirty="0" err="1">
                <a:solidFill>
                  <a:schemeClr val="accent1"/>
                </a:solidFill>
                <a:cs typeface="Times New Roman" pitchFamily="18" charset="0"/>
              </a:rPr>
              <a:t>economic</a:t>
            </a:r>
            <a:r>
              <a:rPr lang="de-DE" b="1" dirty="0">
                <a:solidFill>
                  <a:schemeClr val="accent1"/>
                </a:solidFill>
                <a:cs typeface="Times New Roman" pitchFamily="18" charset="0"/>
              </a:rPr>
              <a:t> </a:t>
            </a:r>
            <a:r>
              <a:rPr lang="de-DE" b="1" dirty="0" err="1">
                <a:solidFill>
                  <a:schemeClr val="accent1"/>
                </a:solidFill>
                <a:cs typeface="Times New Roman" pitchFamily="18" charset="0"/>
              </a:rPr>
              <a:t>strategies</a:t>
            </a:r>
            <a:endParaRPr lang="de-DE" b="1" dirty="0" smtClean="0">
              <a:solidFill>
                <a:schemeClr val="accent1"/>
              </a:solidFill>
              <a:cs typeface="Times New Roman" pitchFamily="18" charset="0"/>
            </a:endParaRPr>
          </a:p>
          <a:p>
            <a:pPr>
              <a:spcBef>
                <a:spcPts val="3000"/>
              </a:spcBef>
              <a:tabLst>
                <a:tab pos="542925" algn="l"/>
              </a:tabLst>
            </a:pPr>
            <a:r>
              <a:rPr lang="de-DE" b="1" dirty="0" smtClean="0">
                <a:cs typeface="Times New Roman" pitchFamily="18" charset="0"/>
              </a:rPr>
              <a:t>1)	Negative prime rate</a:t>
            </a:r>
            <a:r>
              <a:rPr lang="de-DE" dirty="0" smtClean="0">
                <a:cs typeface="Times New Roman" pitchFamily="18" charset="0"/>
              </a:rPr>
              <a:t> (-3% </a:t>
            </a:r>
            <a:r>
              <a:rPr lang="de-DE" dirty="0" err="1" smtClean="0">
                <a:cs typeface="Times New Roman" pitchFamily="18" charset="0"/>
              </a:rPr>
              <a:t>to</a:t>
            </a:r>
            <a:r>
              <a:rPr lang="de-DE" dirty="0" smtClean="0">
                <a:cs typeface="Times New Roman" pitchFamily="18" charset="0"/>
              </a:rPr>
              <a:t> -5%)</a:t>
            </a:r>
          </a:p>
          <a:p>
            <a:pPr marL="898525" indent="-354013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DE" dirty="0" err="1"/>
              <a:t>government</a:t>
            </a:r>
            <a:r>
              <a:rPr lang="de-DE" dirty="0"/>
              <a:t> </a:t>
            </a:r>
            <a:r>
              <a:rPr lang="de-DE" dirty="0" err="1"/>
              <a:t>subsidy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 smtClean="0"/>
              <a:t>savers</a:t>
            </a:r>
            <a:endParaRPr lang="de-DE" b="1" dirty="0" smtClean="0">
              <a:cs typeface="Times New Roman" pitchFamily="18" charset="0"/>
            </a:endParaRPr>
          </a:p>
          <a:p>
            <a:pPr>
              <a:spcBef>
                <a:spcPts val="3000"/>
              </a:spcBef>
              <a:tabLst>
                <a:tab pos="542925" algn="l"/>
              </a:tabLst>
            </a:pPr>
            <a:r>
              <a:rPr lang="de-DE" b="1" dirty="0" smtClean="0">
                <a:cs typeface="Times New Roman" pitchFamily="18" charset="0"/>
              </a:rPr>
              <a:t>2)	Positive prime rate </a:t>
            </a:r>
            <a:r>
              <a:rPr lang="de-DE" dirty="0" smtClean="0">
                <a:cs typeface="Times New Roman" pitchFamily="18" charset="0"/>
              </a:rPr>
              <a:t>(1-2%)</a:t>
            </a:r>
          </a:p>
          <a:p>
            <a:pPr marL="898525" indent="-354013" fontAlgn="auto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6100763" algn="r"/>
              </a:tabLst>
              <a:defRPr/>
            </a:pPr>
            <a:r>
              <a:rPr lang="de-DE" dirty="0" err="1">
                <a:cs typeface="Times New Roman" pitchFamily="18" charset="0"/>
              </a:rPr>
              <a:t>w</a:t>
            </a:r>
            <a:r>
              <a:rPr lang="de-DE" dirty="0" err="1" smtClean="0">
                <a:cs typeface="Times New Roman" pitchFamily="18" charset="0"/>
              </a:rPr>
              <a:t>ealth</a:t>
            </a:r>
            <a:r>
              <a:rPr lang="de-DE" dirty="0" smtClean="0">
                <a:cs typeface="Times New Roman" pitchFamily="18" charset="0"/>
              </a:rPr>
              <a:t> </a:t>
            </a:r>
            <a:r>
              <a:rPr lang="de-DE" dirty="0" err="1" smtClean="0">
                <a:cs typeface="Times New Roman" pitchFamily="18" charset="0"/>
              </a:rPr>
              <a:t>tax</a:t>
            </a:r>
            <a:r>
              <a:rPr lang="de-DE" dirty="0" smtClean="0">
                <a:cs typeface="Times New Roman" pitchFamily="18" charset="0"/>
              </a:rPr>
              <a:t> on </a:t>
            </a:r>
            <a:r>
              <a:rPr lang="de-DE" dirty="0" err="1" smtClean="0">
                <a:cs typeface="Times New Roman" pitchFamily="18" charset="0"/>
              </a:rPr>
              <a:t>risk-free</a:t>
            </a:r>
            <a:r>
              <a:rPr lang="de-DE" dirty="0" smtClean="0">
                <a:cs typeface="Times New Roman" pitchFamily="18" charset="0"/>
              </a:rPr>
              <a:t> </a:t>
            </a:r>
            <a:r>
              <a:rPr lang="de-DE" dirty="0" err="1" smtClean="0">
                <a:cs typeface="Times New Roman" pitchFamily="18" charset="0"/>
              </a:rPr>
              <a:t>assets</a:t>
            </a:r>
            <a:endParaRPr lang="de-DE" dirty="0">
              <a:cs typeface="Times New Roman" pitchFamily="18" charset="0"/>
            </a:endParaRPr>
          </a:p>
          <a:p>
            <a:pPr marL="898525" indent="-354013" fontAlgn="auto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6100763" algn="r"/>
              </a:tabLst>
              <a:defRPr/>
            </a:pPr>
            <a:r>
              <a:rPr lang="de-DE" dirty="0" err="1">
                <a:cs typeface="Times New Roman" pitchFamily="18" charset="0"/>
              </a:rPr>
              <a:t>s</a:t>
            </a:r>
            <a:r>
              <a:rPr lang="de-DE" dirty="0" err="1" smtClean="0">
                <a:cs typeface="Times New Roman" pitchFamily="18" charset="0"/>
              </a:rPr>
              <a:t>ubsidized</a:t>
            </a:r>
            <a:r>
              <a:rPr lang="de-DE" dirty="0" smtClean="0">
                <a:cs typeface="Times New Roman" pitchFamily="18" charset="0"/>
              </a:rPr>
              <a:t> </a:t>
            </a:r>
            <a:r>
              <a:rPr lang="de-DE" dirty="0" err="1" smtClean="0">
                <a:cs typeface="Times New Roman" pitchFamily="18" charset="0"/>
              </a:rPr>
              <a:t>low-interest</a:t>
            </a:r>
            <a:r>
              <a:rPr lang="de-DE" dirty="0" smtClean="0">
                <a:cs typeface="Times New Roman" pitchFamily="18" charset="0"/>
              </a:rPr>
              <a:t> </a:t>
            </a:r>
            <a:r>
              <a:rPr lang="de-DE" dirty="0" err="1" smtClean="0">
                <a:cs typeface="Times New Roman" pitchFamily="18" charset="0"/>
              </a:rPr>
              <a:t>loans</a:t>
            </a:r>
            <a:endParaRPr lang="de-DE" b="1" dirty="0" smtClean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8070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1D32B2-D1A8-4272-8B5C-967EAA53E7B3}" type="slidenum">
              <a:rPr lang="de-DE" smtClean="0"/>
              <a:pPr>
                <a:defRPr/>
              </a:pPr>
              <a:t>45</a:t>
            </a:fld>
            <a:endParaRPr lang="de-DE" dirty="0"/>
          </a:p>
        </p:txBody>
      </p:sp>
      <p:sp>
        <p:nvSpPr>
          <p:cNvPr id="5" name="Inhaltsplatzhalter 2"/>
          <p:cNvSpPr txBox="1">
            <a:spLocks/>
          </p:cNvSpPr>
          <p:nvPr/>
        </p:nvSpPr>
        <p:spPr>
          <a:xfrm>
            <a:off x="914400" y="980728"/>
            <a:ext cx="7791464" cy="4896544"/>
          </a:xfrm>
          <a:prstGeom prst="rect">
            <a:avLst/>
          </a:prstGeom>
        </p:spPr>
        <p:txBody>
          <a:bodyPr/>
          <a:lstStyle>
            <a:lvl1pPr marL="0" indent="0">
              <a:buNone/>
              <a:tabLst/>
              <a:defRPr sz="2800"/>
            </a:lvl1pPr>
            <a:lvl2pPr marL="723900" indent="-368300">
              <a:buNone/>
              <a:defRPr sz="2400"/>
            </a:lvl2pPr>
          </a:lstStyle>
          <a:p>
            <a:pPr>
              <a:spcBef>
                <a:spcPts val="6000"/>
              </a:spcBef>
            </a:pPr>
            <a:r>
              <a:rPr lang="de-DE" b="1" dirty="0" err="1" smtClean="0">
                <a:solidFill>
                  <a:schemeClr val="accent1"/>
                </a:solidFill>
                <a:latin typeface="+mn-lt"/>
                <a:cs typeface="Times New Roman" pitchFamily="18" charset="0"/>
              </a:rPr>
              <a:t>Two</a:t>
            </a:r>
            <a:r>
              <a:rPr lang="de-DE" b="1" dirty="0" smtClean="0">
                <a:solidFill>
                  <a:schemeClr val="accent1"/>
                </a:solidFill>
                <a:latin typeface="+mn-lt"/>
                <a:cs typeface="Times New Roman" pitchFamily="18" charset="0"/>
              </a:rPr>
              <a:t>-agent </a:t>
            </a:r>
            <a:r>
              <a:rPr lang="de-DE" b="1" dirty="0" err="1">
                <a:solidFill>
                  <a:schemeClr val="accent1"/>
                </a:solidFill>
                <a:latin typeface="+mn-lt"/>
                <a:cs typeface="Times New Roman" pitchFamily="18" charset="0"/>
              </a:rPr>
              <a:t>e</a:t>
            </a:r>
            <a:r>
              <a:rPr lang="de-DE" b="1" dirty="0" err="1" smtClean="0">
                <a:solidFill>
                  <a:schemeClr val="accent1"/>
                </a:solidFill>
                <a:latin typeface="+mn-lt"/>
                <a:cs typeface="Times New Roman" pitchFamily="18" charset="0"/>
              </a:rPr>
              <a:t>conomy</a:t>
            </a:r>
            <a:endParaRPr lang="de-DE" b="1" dirty="0">
              <a:solidFill>
                <a:schemeClr val="accent1"/>
              </a:solidFill>
              <a:latin typeface="+mn-lt"/>
              <a:cs typeface="Times New Roman" pitchFamily="18" charset="0"/>
            </a:endParaRPr>
          </a:p>
          <a:p>
            <a:pPr marL="530225" indent="-354013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de-DE" dirty="0">
                <a:latin typeface="+mn-lt"/>
              </a:rPr>
              <a:t>positive </a:t>
            </a:r>
            <a:r>
              <a:rPr lang="de-DE" dirty="0" err="1" smtClean="0">
                <a:latin typeface="+mn-lt"/>
              </a:rPr>
              <a:t>interest</a:t>
            </a:r>
            <a:r>
              <a:rPr lang="de-DE" dirty="0" smtClean="0">
                <a:latin typeface="+mn-lt"/>
              </a:rPr>
              <a:t> </a:t>
            </a:r>
            <a:r>
              <a:rPr lang="de-DE" dirty="0" err="1" smtClean="0">
                <a:latin typeface="+mn-lt"/>
              </a:rPr>
              <a:t>rates</a:t>
            </a:r>
            <a:r>
              <a:rPr lang="de-DE" dirty="0" smtClean="0">
                <a:latin typeface="+mn-lt"/>
              </a:rPr>
              <a:t> </a:t>
            </a:r>
            <a:r>
              <a:rPr lang="de-DE" dirty="0" err="1" smtClean="0">
                <a:latin typeface="+mn-lt"/>
              </a:rPr>
              <a:t>for</a:t>
            </a:r>
            <a:r>
              <a:rPr lang="de-DE" dirty="0" smtClean="0">
                <a:latin typeface="+mn-lt"/>
              </a:rPr>
              <a:t> </a:t>
            </a:r>
            <a:r>
              <a:rPr lang="de-DE" dirty="0" err="1" smtClean="0">
                <a:latin typeface="+mn-lt"/>
              </a:rPr>
              <a:t>small</a:t>
            </a:r>
            <a:r>
              <a:rPr lang="de-DE" dirty="0" smtClean="0">
                <a:latin typeface="+mn-lt"/>
              </a:rPr>
              <a:t> </a:t>
            </a:r>
            <a:r>
              <a:rPr lang="de-DE" dirty="0" err="1" smtClean="0">
                <a:latin typeface="+mn-lt"/>
              </a:rPr>
              <a:t>savers</a:t>
            </a:r>
            <a:r>
              <a:rPr lang="de-DE" dirty="0" smtClean="0">
                <a:latin typeface="+mn-lt"/>
              </a:rPr>
              <a:t> </a:t>
            </a:r>
            <a:r>
              <a:rPr lang="de-DE" dirty="0" smtClean="0">
                <a:latin typeface="+mn-lt"/>
                <a:cs typeface="Times New Roman" pitchFamily="18" charset="0"/>
              </a:rPr>
              <a:t>(1-2</a:t>
            </a:r>
            <a:r>
              <a:rPr lang="de-DE" dirty="0">
                <a:latin typeface="+mn-lt"/>
                <a:cs typeface="Times New Roman" pitchFamily="18" charset="0"/>
              </a:rPr>
              <a:t>%)</a:t>
            </a:r>
            <a:endParaRPr lang="de-DE" dirty="0">
              <a:latin typeface="+mn-lt"/>
            </a:endParaRPr>
          </a:p>
          <a:p>
            <a:pPr marL="530225" indent="-354013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de-DE" dirty="0" smtClean="0">
                <a:latin typeface="+mn-lt"/>
              </a:rPr>
              <a:t>negative </a:t>
            </a:r>
            <a:r>
              <a:rPr lang="de-DE" dirty="0" err="1">
                <a:latin typeface="+mn-lt"/>
              </a:rPr>
              <a:t>interest</a:t>
            </a:r>
            <a:r>
              <a:rPr lang="de-DE" dirty="0">
                <a:latin typeface="+mn-lt"/>
              </a:rPr>
              <a:t> </a:t>
            </a:r>
            <a:r>
              <a:rPr lang="de-DE" dirty="0" err="1">
                <a:latin typeface="+mn-lt"/>
              </a:rPr>
              <a:t>rates</a:t>
            </a:r>
            <a:r>
              <a:rPr lang="de-DE" dirty="0">
                <a:latin typeface="+mn-lt"/>
              </a:rPr>
              <a:t> </a:t>
            </a:r>
            <a:r>
              <a:rPr lang="de-DE" dirty="0" smtClean="0">
                <a:latin typeface="+mn-lt"/>
              </a:rPr>
              <a:t>(after </a:t>
            </a:r>
            <a:r>
              <a:rPr lang="de-DE" dirty="0" err="1" smtClean="0">
                <a:latin typeface="+mn-lt"/>
              </a:rPr>
              <a:t>taxes</a:t>
            </a:r>
            <a:r>
              <a:rPr lang="de-DE" dirty="0" smtClean="0">
                <a:latin typeface="+mn-lt"/>
              </a:rPr>
              <a:t>) </a:t>
            </a:r>
            <a:r>
              <a:rPr lang="de-DE" dirty="0" err="1" smtClean="0">
                <a:latin typeface="+mn-lt"/>
              </a:rPr>
              <a:t>for</a:t>
            </a:r>
            <a:r>
              <a:rPr lang="de-DE" dirty="0" smtClean="0">
                <a:latin typeface="+mn-lt"/>
              </a:rPr>
              <a:t> large </a:t>
            </a:r>
            <a:r>
              <a:rPr lang="de-DE" dirty="0" err="1" smtClean="0">
                <a:latin typeface="+mn-lt"/>
              </a:rPr>
              <a:t>investors</a:t>
            </a:r>
            <a:r>
              <a:rPr lang="de-DE" dirty="0">
                <a:latin typeface="+mn-lt"/>
              </a:rPr>
              <a:t> </a:t>
            </a:r>
            <a:r>
              <a:rPr lang="de-DE" dirty="0" smtClean="0">
                <a:latin typeface="+mn-lt"/>
              </a:rPr>
              <a:t>(-3</a:t>
            </a:r>
            <a:r>
              <a:rPr lang="de-DE" dirty="0">
                <a:latin typeface="+mn-lt"/>
              </a:rPr>
              <a:t>% </a:t>
            </a:r>
            <a:r>
              <a:rPr lang="de-DE" dirty="0" err="1" smtClean="0">
                <a:latin typeface="+mn-lt"/>
              </a:rPr>
              <a:t>to</a:t>
            </a:r>
            <a:r>
              <a:rPr lang="de-DE" dirty="0" smtClean="0">
                <a:latin typeface="+mn-lt"/>
              </a:rPr>
              <a:t> -5%)</a:t>
            </a:r>
          </a:p>
          <a:p>
            <a:pPr>
              <a:spcBef>
                <a:spcPts val="6000"/>
              </a:spcBef>
            </a:pPr>
            <a:r>
              <a:rPr lang="de-DE" b="1" dirty="0" err="1">
                <a:solidFill>
                  <a:schemeClr val="accent1"/>
                </a:solidFill>
                <a:latin typeface="+mn-lt"/>
                <a:cs typeface="Times New Roman" pitchFamily="18" charset="0"/>
              </a:rPr>
              <a:t>Precondition</a:t>
            </a:r>
            <a:endParaRPr lang="de-DE" b="1" dirty="0">
              <a:solidFill>
                <a:schemeClr val="accent1"/>
              </a:solidFill>
              <a:latin typeface="+mn-lt"/>
              <a:cs typeface="Times New Roman" pitchFamily="18" charset="0"/>
            </a:endParaRPr>
          </a:p>
          <a:p>
            <a:pPr marL="531813" indent="-354013" fontAlgn="auto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6100763" algn="r"/>
              </a:tabLst>
              <a:defRPr/>
            </a:pPr>
            <a:r>
              <a:rPr lang="de-AT" dirty="0" err="1">
                <a:latin typeface="+mn-lt"/>
              </a:rPr>
              <a:t>abolish</a:t>
            </a:r>
            <a:r>
              <a:rPr lang="de-AT" dirty="0">
                <a:latin typeface="+mn-lt"/>
              </a:rPr>
              <a:t> </a:t>
            </a:r>
            <a:r>
              <a:rPr lang="de-AT" dirty="0" err="1" smtClean="0">
                <a:latin typeface="+mn-lt"/>
              </a:rPr>
              <a:t>banknotes</a:t>
            </a:r>
            <a:r>
              <a:rPr lang="de-AT" dirty="0" smtClean="0">
                <a:latin typeface="+mn-lt"/>
              </a:rPr>
              <a:t> (</a:t>
            </a:r>
            <a:r>
              <a:rPr lang="de-AT" dirty="0" err="1" smtClean="0">
                <a:latin typeface="+mn-lt"/>
              </a:rPr>
              <a:t>Rogoff</a:t>
            </a:r>
            <a:r>
              <a:rPr lang="de-AT" dirty="0" smtClean="0">
                <a:latin typeface="+mn-lt"/>
              </a:rPr>
              <a:t> 2016)</a:t>
            </a:r>
            <a:endParaRPr lang="de-DE" dirty="0" smtClean="0">
              <a:latin typeface="+mn-lt"/>
            </a:endParaRPr>
          </a:p>
          <a:p>
            <a:pPr marL="530225" indent="-354013">
              <a:spcBef>
                <a:spcPts val="1200"/>
              </a:spcBef>
              <a:buFont typeface="Arial" panose="020B0604020202020204" pitchFamily="34" charset="0"/>
              <a:buChar char="•"/>
            </a:pPr>
            <a:endParaRPr lang="de-D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0263518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1D32B2-D1A8-4272-8B5C-967EAA53E7B3}" type="slidenum">
              <a:rPr lang="de-DE" smtClean="0"/>
              <a:pPr>
                <a:defRPr/>
              </a:pPr>
              <a:t>46</a:t>
            </a:fld>
            <a:endParaRPr lang="de-DE" dirty="0"/>
          </a:p>
        </p:txBody>
      </p:sp>
      <p:sp>
        <p:nvSpPr>
          <p:cNvPr id="5" name="Inhaltsplatzhalter 2"/>
          <p:cNvSpPr txBox="1">
            <a:spLocks/>
          </p:cNvSpPr>
          <p:nvPr/>
        </p:nvSpPr>
        <p:spPr>
          <a:xfrm>
            <a:off x="914400" y="980728"/>
            <a:ext cx="7791464" cy="4104456"/>
          </a:xfrm>
          <a:prstGeom prst="rect">
            <a:avLst/>
          </a:prstGeom>
        </p:spPr>
        <p:txBody>
          <a:bodyPr/>
          <a:lstStyle>
            <a:lvl1pPr marL="0" indent="0">
              <a:buNone/>
              <a:tabLst/>
              <a:defRPr sz="2800"/>
            </a:lvl1pPr>
            <a:lvl2pPr marL="723900" indent="-368300">
              <a:buNone/>
              <a:defRPr sz="2400"/>
            </a:lvl2pPr>
          </a:lstStyle>
          <a:p>
            <a:pPr>
              <a:spcBef>
                <a:spcPts val="1800"/>
              </a:spcBef>
            </a:pPr>
            <a:r>
              <a:rPr lang="de-DE" b="1" dirty="0" err="1" smtClean="0">
                <a:solidFill>
                  <a:schemeClr val="accent1"/>
                </a:solidFill>
                <a:latin typeface="+mn-lt"/>
                <a:cs typeface="Times New Roman" pitchFamily="18" charset="0"/>
              </a:rPr>
              <a:t>Discussion</a:t>
            </a:r>
            <a:endParaRPr lang="de-DE" b="1" dirty="0" smtClean="0">
              <a:solidFill>
                <a:schemeClr val="accent1"/>
              </a:solidFill>
              <a:latin typeface="+mn-lt"/>
              <a:cs typeface="Times New Roman" pitchFamily="18" charset="0"/>
            </a:endParaRPr>
          </a:p>
          <a:p>
            <a:pPr>
              <a:spcBef>
                <a:spcPts val="1800"/>
              </a:spcBef>
            </a:pPr>
            <a:r>
              <a:rPr lang="de-DE" b="1" dirty="0" err="1" smtClean="0">
                <a:latin typeface="+mn-lt"/>
              </a:rPr>
              <a:t>How</a:t>
            </a:r>
            <a:r>
              <a:rPr lang="de-DE" b="1" dirty="0" smtClean="0">
                <a:latin typeface="+mn-lt"/>
              </a:rPr>
              <a:t> </a:t>
            </a:r>
            <a:r>
              <a:rPr lang="de-DE" b="1" dirty="0" err="1">
                <a:latin typeface="+mn-lt"/>
              </a:rPr>
              <a:t>can</a:t>
            </a:r>
            <a:r>
              <a:rPr lang="de-DE" b="1" dirty="0">
                <a:latin typeface="+mn-lt"/>
              </a:rPr>
              <a:t> …</a:t>
            </a:r>
          </a:p>
          <a:p>
            <a:pPr marL="530225" indent="-354013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investors be prompted to participate in low-profit companies?</a:t>
            </a:r>
          </a:p>
          <a:p>
            <a:pPr marL="530225" indent="-354013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the central bank and the state create favorable financing conditions for low-profit companies?</a:t>
            </a:r>
            <a:r>
              <a:rPr lang="de-DE" dirty="0" smtClean="0">
                <a:latin typeface="+mn-lt"/>
              </a:rPr>
              <a:t> </a:t>
            </a:r>
            <a:endParaRPr lang="de-DE" dirty="0">
              <a:latin typeface="+mn-lt"/>
            </a:endParaRPr>
          </a:p>
          <a:p>
            <a:pPr marL="536575" indent="-355600">
              <a:spcBef>
                <a:spcPts val="1800"/>
              </a:spcBef>
              <a:buFont typeface="Arial" panose="020B0604020202020204" pitchFamily="34" charset="0"/>
              <a:buChar char="•"/>
            </a:pPr>
            <a:endParaRPr lang="de-DE" dirty="0">
              <a:latin typeface="+mn-lt"/>
            </a:endParaRPr>
          </a:p>
        </p:txBody>
      </p:sp>
      <p:pic>
        <p:nvPicPr>
          <p:cNvPr id="4" name="Picture 5" descr="C:\Users\CHRISTIAN\AppData\Local\Microsoft\Windows\Temporary Internet Files\Content.IE5\RJOFUN3K\question-mark-310100_960_72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71497" y="1340768"/>
            <a:ext cx="672911" cy="67291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8151270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1D32B2-D1A8-4272-8B5C-967EAA53E7B3}" type="slidenum">
              <a:rPr lang="de-DE" smtClean="0"/>
              <a:pPr>
                <a:defRPr/>
              </a:pPr>
              <a:t>47</a:t>
            </a:fld>
            <a:endParaRPr lang="de-DE" dirty="0"/>
          </a:p>
        </p:txBody>
      </p:sp>
      <p:sp>
        <p:nvSpPr>
          <p:cNvPr id="5" name="Inhaltsplatzhalter 1"/>
          <p:cNvSpPr>
            <a:spLocks noGrp="1"/>
          </p:cNvSpPr>
          <p:nvPr>
            <p:ph idx="1"/>
          </p:nvPr>
        </p:nvSpPr>
        <p:spPr>
          <a:xfrm>
            <a:off x="914400" y="908720"/>
            <a:ext cx="7791464" cy="5162916"/>
          </a:xfrm>
        </p:spPr>
        <p:txBody>
          <a:bodyPr/>
          <a:lstStyle/>
          <a:p>
            <a:pPr>
              <a:spcBef>
                <a:spcPts val="3000"/>
              </a:spcBef>
            </a:pPr>
            <a:r>
              <a:rPr lang="de-DE" b="1" dirty="0" err="1" smtClean="0">
                <a:solidFill>
                  <a:schemeClr val="accent1"/>
                </a:solidFill>
              </a:rPr>
              <a:t>Bibliography</a:t>
            </a:r>
            <a:endParaRPr lang="de-DE" sz="1600" dirty="0"/>
          </a:p>
          <a:p>
            <a:pPr>
              <a:spcBef>
                <a:spcPts val="1200"/>
              </a:spcBef>
            </a:pPr>
            <a:r>
              <a:rPr lang="de-DE" sz="1600" dirty="0" smtClean="0"/>
              <a:t>Fahrbach, Christian </a:t>
            </a:r>
            <a:r>
              <a:rPr lang="de-DE" sz="1600" dirty="0" err="1" smtClean="0"/>
              <a:t>and</a:t>
            </a:r>
            <a:r>
              <a:rPr lang="de-DE" sz="1600" dirty="0" smtClean="0"/>
              <a:t> Weiser, Annika: Low-Profit</a:t>
            </a:r>
            <a:r>
              <a:rPr lang="de-DE" sz="1600" i="1" dirty="0" smtClean="0"/>
              <a:t> </a:t>
            </a:r>
            <a:r>
              <a:rPr lang="de-DE" sz="1600" dirty="0" smtClean="0"/>
              <a:t>im Kontext der UN-Nachhaltigkeitsziele. In: Wirtschaft neu lehren - Erfahrungen aus der </a:t>
            </a:r>
            <a:r>
              <a:rPr lang="de-DE" sz="1600" dirty="0" err="1" smtClean="0"/>
              <a:t>pluralen</a:t>
            </a:r>
            <a:r>
              <a:rPr lang="de-DE" sz="1600" dirty="0" smtClean="0"/>
              <a:t>, sozio-ökonomischen Hochschulbildung, Wiesbaden 2021. (</a:t>
            </a:r>
            <a:r>
              <a:rPr lang="de-DE" sz="1600" u="sng" dirty="0" smtClean="0">
                <a:hlinkClick r:id="rId2"/>
              </a:rPr>
              <a:t>http://www.low-profit.eu/wordpress/wp-content/uploads/Fahrbach-Weiser_2021_Chapter_Low-ProfitImKontextDerUN-Nachh.pdf</a:t>
            </a:r>
            <a:r>
              <a:rPr lang="de-DE" sz="1600" dirty="0" smtClean="0"/>
              <a:t>)</a:t>
            </a:r>
            <a:br>
              <a:rPr lang="de-DE" sz="1600" dirty="0" smtClean="0"/>
            </a:br>
            <a:r>
              <a:rPr lang="de-DE" sz="1600" dirty="0" smtClean="0"/>
              <a:t>(</a:t>
            </a:r>
            <a:r>
              <a:rPr lang="de-DE" sz="1600" u="sng" dirty="0" smtClean="0">
                <a:hlinkClick r:id="rId3"/>
              </a:rPr>
              <a:t>https://link.springer.com/book/10.1007%2F978-3-658-30920-6</a:t>
            </a:r>
            <a:r>
              <a:rPr lang="de-DE" sz="1600" u="sng" dirty="0" smtClean="0"/>
              <a:t>)</a:t>
            </a:r>
          </a:p>
          <a:p>
            <a:pPr>
              <a:spcBef>
                <a:spcPts val="1200"/>
              </a:spcBef>
            </a:pPr>
            <a:r>
              <a:rPr lang="de-DE" sz="1600" dirty="0"/>
              <a:t>Fahrbach, Christian: Postwachstumsökonomie – zwei Wege führen nach Rom, Blog </a:t>
            </a:r>
            <a:r>
              <a:rPr lang="de-DE" sz="1600" dirty="0" smtClean="0"/>
              <a:t>Post-wachstum, IÖW 07/2020. (</a:t>
            </a:r>
            <a:r>
              <a:rPr lang="de-DE" sz="1600" u="sng" dirty="0">
                <a:hlinkClick r:id="rId4"/>
              </a:rPr>
              <a:t>https://www.postwachstum.de/postwachstumsoekonomie-zwei-wege-fuehren-nach-rom-20200702</a:t>
            </a:r>
            <a:r>
              <a:rPr lang="de-DE" sz="1600" dirty="0" smtClean="0"/>
              <a:t>)</a:t>
            </a:r>
          </a:p>
          <a:p>
            <a:pPr>
              <a:spcBef>
                <a:spcPts val="1200"/>
              </a:spcBef>
            </a:pPr>
            <a:r>
              <a:rPr lang="de-DE" sz="1600" dirty="0"/>
              <a:t>Fahrbach, Christian: Postwachstum und die drohende Verteilungskrise, Blog </a:t>
            </a:r>
            <a:r>
              <a:rPr lang="de-DE" sz="1600" dirty="0" smtClean="0"/>
              <a:t>Postwachstum, IÖW 10/2019. (</a:t>
            </a:r>
            <a:r>
              <a:rPr lang="de-DE" sz="1600" u="sng" dirty="0">
                <a:hlinkClick r:id="rId5"/>
              </a:rPr>
              <a:t>https://</a:t>
            </a:r>
            <a:r>
              <a:rPr lang="de-DE" sz="1600" u="sng" dirty="0" smtClean="0">
                <a:hlinkClick r:id="rId5"/>
              </a:rPr>
              <a:t>www.postwachstum.de/postwachstum-und-die-drohende-verteilungskrise-20191015</a:t>
            </a:r>
            <a:r>
              <a:rPr lang="de-DE" sz="1600" dirty="0" smtClean="0"/>
              <a:t>)</a:t>
            </a:r>
          </a:p>
          <a:p>
            <a:pPr>
              <a:spcBef>
                <a:spcPts val="1200"/>
              </a:spcBef>
            </a:pPr>
            <a:r>
              <a:rPr lang="de-DE" sz="1600" dirty="0"/>
              <a:t>Fahrbach, Christian: Low-Profit-Investitionen – bewerten, finanzieren, fördern, Münster, Vienna 2014. </a:t>
            </a:r>
            <a:r>
              <a:rPr lang="en-GB" sz="1600" dirty="0"/>
              <a:t>(</a:t>
            </a:r>
            <a:r>
              <a:rPr lang="en-GB" sz="1600" u="sng" dirty="0">
                <a:hlinkClick r:id="rId6"/>
              </a:rPr>
              <a:t>http://www.lit-verlag.de/isbn/3-643-50588-0</a:t>
            </a:r>
            <a:r>
              <a:rPr lang="en-GB" sz="1600" dirty="0" smtClean="0"/>
              <a:t>)</a:t>
            </a:r>
            <a:endParaRPr lang="de-DE" sz="1600" dirty="0"/>
          </a:p>
        </p:txBody>
      </p:sp>
    </p:spTree>
    <p:extLst>
      <p:ext uri="{BB962C8B-B14F-4D97-AF65-F5344CB8AC3E}">
        <p14:creationId xmlns:p14="http://schemas.microsoft.com/office/powerpoint/2010/main" val="173956131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1D32B2-D1A8-4272-8B5C-967EAA53E7B3}" type="slidenum">
              <a:rPr lang="de-DE" smtClean="0"/>
              <a:pPr>
                <a:defRPr/>
              </a:pPr>
              <a:t>48</a:t>
            </a:fld>
            <a:endParaRPr lang="de-DE" dirty="0"/>
          </a:p>
        </p:txBody>
      </p:sp>
      <p:sp>
        <p:nvSpPr>
          <p:cNvPr id="5" name="Inhaltsplatzhalter 1"/>
          <p:cNvSpPr>
            <a:spLocks noGrp="1"/>
          </p:cNvSpPr>
          <p:nvPr>
            <p:ph idx="1"/>
          </p:nvPr>
        </p:nvSpPr>
        <p:spPr>
          <a:xfrm>
            <a:off x="914400" y="980727"/>
            <a:ext cx="7791464" cy="3672409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de-DE" sz="1600" dirty="0" smtClean="0"/>
              <a:t>Fahrbach</a:t>
            </a:r>
            <a:r>
              <a:rPr lang="de-DE" sz="1600" dirty="0"/>
              <a:t>, </a:t>
            </a:r>
            <a:r>
              <a:rPr lang="de-DE" sz="1600" dirty="0" smtClean="0"/>
              <a:t>Christian: Low-profit </a:t>
            </a:r>
            <a:r>
              <a:rPr lang="de-DE" sz="1600" dirty="0" err="1" smtClean="0"/>
              <a:t>seminar</a:t>
            </a:r>
            <a:r>
              <a:rPr lang="de-DE" sz="1600" dirty="0"/>
              <a:t>,</a:t>
            </a:r>
            <a:r>
              <a:rPr lang="de-DE" sz="1600" dirty="0" smtClean="0"/>
              <a:t> Lüneburg 01/2021. (</a:t>
            </a:r>
            <a:r>
              <a:rPr lang="de-DE" sz="1600" u="sng" dirty="0" smtClean="0">
                <a:hlinkClick r:id="rId2"/>
              </a:rPr>
              <a:t>https</a:t>
            </a:r>
            <a:r>
              <a:rPr lang="de-DE" sz="1600" u="sng" dirty="0">
                <a:hlinkClick r:id="rId2"/>
              </a:rPr>
              <a:t>://www.exploring-economics.org/en/discover/syllabus-low-profit-investment-funding-pricing</a:t>
            </a:r>
            <a:r>
              <a:rPr lang="de-DE" sz="1600" u="sng" dirty="0" smtClean="0">
                <a:hlinkClick r:id="rId2"/>
              </a:rPr>
              <a:t>/</a:t>
            </a:r>
            <a:r>
              <a:rPr lang="de-DE" sz="1600" u="sng" dirty="0" smtClean="0"/>
              <a:t>)</a:t>
            </a:r>
            <a:endParaRPr lang="de-DE" sz="1600" dirty="0"/>
          </a:p>
          <a:p>
            <a:pPr>
              <a:spcBef>
                <a:spcPts val="1200"/>
              </a:spcBef>
            </a:pPr>
            <a:r>
              <a:rPr lang="de-DE" sz="1600" dirty="0"/>
              <a:t>Fahrbach, Christian: </a:t>
            </a:r>
            <a:r>
              <a:rPr lang="de-DE" sz="1600" dirty="0" smtClean="0"/>
              <a:t>Financial </a:t>
            </a:r>
            <a:r>
              <a:rPr lang="de-DE" sz="1600" dirty="0" err="1" smtClean="0"/>
              <a:t>market</a:t>
            </a:r>
            <a:r>
              <a:rPr lang="de-DE" sz="1600" dirty="0" smtClean="0"/>
              <a:t> </a:t>
            </a:r>
            <a:r>
              <a:rPr lang="de-DE" sz="1600" dirty="0" err="1" smtClean="0"/>
              <a:t>seminar</a:t>
            </a:r>
            <a:r>
              <a:rPr lang="de-DE" sz="1600" dirty="0" smtClean="0"/>
              <a:t>, Lüneburg 01/2021. (</a:t>
            </a:r>
            <a:r>
              <a:rPr lang="de-DE" sz="1600" dirty="0" smtClean="0">
                <a:hlinkClick r:id="rId3"/>
              </a:rPr>
              <a:t>https</a:t>
            </a:r>
            <a:r>
              <a:rPr lang="de-DE" sz="1600" dirty="0">
                <a:hlinkClick r:id="rId3"/>
              </a:rPr>
              <a:t>://www.exploring-economics.org/en/discover/syllabus-stable-financial-markets</a:t>
            </a:r>
            <a:r>
              <a:rPr lang="de-DE" sz="1600" dirty="0" smtClean="0">
                <a:hlinkClick r:id="rId3"/>
              </a:rPr>
              <a:t>/</a:t>
            </a:r>
            <a:r>
              <a:rPr lang="de-DE" sz="1600" u="sng" dirty="0"/>
              <a:t>)</a:t>
            </a:r>
            <a:endParaRPr lang="de-DE" sz="1600" dirty="0" smtClean="0"/>
          </a:p>
          <a:p>
            <a:pPr>
              <a:spcBef>
                <a:spcPts val="1200"/>
              </a:spcBef>
            </a:pPr>
            <a:r>
              <a:rPr lang="de-DE" sz="1600" dirty="0" smtClean="0"/>
              <a:t>Friedrich</a:t>
            </a:r>
            <a:r>
              <a:rPr lang="de-DE" sz="1600" dirty="0"/>
              <a:t>, Adriana: Low-profit </a:t>
            </a:r>
            <a:r>
              <a:rPr lang="de-DE" sz="1600" dirty="0" smtClean="0"/>
              <a:t>e</a:t>
            </a:r>
            <a:r>
              <a:rPr lang="en-US" sz="1600" dirty="0" err="1" smtClean="0"/>
              <a:t>xplanatory</a:t>
            </a:r>
            <a:r>
              <a:rPr lang="en-US" sz="1600" dirty="0" smtClean="0"/>
              <a:t> video</a:t>
            </a:r>
            <a:r>
              <a:rPr lang="de-DE" sz="1600" dirty="0"/>
              <a:t>, </a:t>
            </a:r>
            <a:r>
              <a:rPr lang="de-DE" sz="1600" dirty="0" smtClean="0"/>
              <a:t>Lüneburg 01/2020</a:t>
            </a:r>
            <a:r>
              <a:rPr lang="de-DE" sz="1600" dirty="0"/>
              <a:t>.</a:t>
            </a:r>
            <a:br>
              <a:rPr lang="de-DE" sz="1600" dirty="0"/>
            </a:br>
            <a:r>
              <a:rPr lang="de-DE" sz="1600" dirty="0"/>
              <a:t>(</a:t>
            </a:r>
            <a:r>
              <a:rPr lang="de-DE" sz="1600" u="sng" dirty="0">
                <a:hlinkClick r:id="rId4"/>
              </a:rPr>
              <a:t>http://www.low-profit.eu/wordpress/wp-content/uploads/mysimpleshow_Restore__1__Low-Profit-Investitionen.mp4</a:t>
            </a:r>
            <a:r>
              <a:rPr lang="de-DE" sz="1600" dirty="0"/>
              <a:t>)</a:t>
            </a:r>
          </a:p>
          <a:p>
            <a:pPr>
              <a:spcBef>
                <a:spcPts val="1200"/>
              </a:spcBef>
            </a:pPr>
            <a:r>
              <a:rPr lang="de-DE" sz="1600" dirty="0" err="1" smtClean="0"/>
              <a:t>Rogoff</a:t>
            </a:r>
            <a:r>
              <a:rPr lang="de-DE" sz="1600" dirty="0" smtClean="0"/>
              <a:t>, Kenneth: </a:t>
            </a:r>
            <a:r>
              <a:rPr lang="de-DE" sz="1600" dirty="0"/>
              <a:t>The </a:t>
            </a:r>
            <a:r>
              <a:rPr lang="de-DE" sz="1600" dirty="0" err="1"/>
              <a:t>curse</a:t>
            </a:r>
            <a:r>
              <a:rPr lang="de-DE" sz="1600" dirty="0"/>
              <a:t> </a:t>
            </a:r>
            <a:r>
              <a:rPr lang="de-DE" sz="1600" dirty="0" err="1"/>
              <a:t>of</a:t>
            </a:r>
            <a:r>
              <a:rPr lang="de-DE" sz="1600" dirty="0"/>
              <a:t> </a:t>
            </a:r>
            <a:r>
              <a:rPr lang="de-DE" sz="1600" dirty="0" smtClean="0"/>
              <a:t>cash, Princeton University Press 2016.</a:t>
            </a:r>
          </a:p>
          <a:p>
            <a:pPr>
              <a:spcBef>
                <a:spcPts val="1200"/>
              </a:spcBef>
            </a:pPr>
            <a:r>
              <a:rPr lang="de-DE" sz="1600" dirty="0" err="1" smtClean="0"/>
              <a:t>Sauga</a:t>
            </a:r>
            <a:r>
              <a:rPr lang="de-DE" sz="1600" dirty="0" smtClean="0"/>
              <a:t>, Michael:</a:t>
            </a:r>
            <a:r>
              <a:rPr lang="de-DE" sz="1600" dirty="0"/>
              <a:t> Kenneth </a:t>
            </a:r>
            <a:r>
              <a:rPr lang="de-DE" sz="1600" dirty="0" err="1"/>
              <a:t>Rogoff</a:t>
            </a:r>
            <a:r>
              <a:rPr lang="de-DE" sz="1600" dirty="0"/>
              <a:t>, Harvard-Ökonom rechnet mit stärkerem Minuszins</a:t>
            </a:r>
            <a:r>
              <a:rPr lang="de-DE" sz="1600" i="1" dirty="0"/>
              <a:t>.</a:t>
            </a:r>
            <a:r>
              <a:rPr lang="de-DE" sz="1600" dirty="0"/>
              <a:t> </a:t>
            </a:r>
            <a:r>
              <a:rPr lang="de-DE" sz="1600" dirty="0" smtClean="0"/>
              <a:t>In: Der Spiegel 04/2020. (</a:t>
            </a:r>
            <a:r>
              <a:rPr lang="de-DE" sz="1600" u="sng" dirty="0" smtClean="0">
                <a:hlinkClick r:id="rId5"/>
              </a:rPr>
              <a:t>https</a:t>
            </a:r>
            <a:r>
              <a:rPr lang="de-DE" sz="1600" u="sng" dirty="0">
                <a:hlinkClick r:id="rId5"/>
              </a:rPr>
              <a:t>://</a:t>
            </a:r>
            <a:r>
              <a:rPr lang="de-DE" sz="1600" u="sng" dirty="0" smtClean="0">
                <a:hlinkClick r:id="rId5"/>
              </a:rPr>
              <a:t>www.spiegel.de/wirtschaft/service/kenneth-rogoff-rechnet-mit-staerkerem-minuszins-a-b5cf877f-c5fc-437b-a8f4-714dee554b8a</a:t>
            </a:r>
            <a:r>
              <a:rPr lang="de-DE" sz="1600" dirty="0" smtClean="0"/>
              <a:t>)</a:t>
            </a:r>
          </a:p>
          <a:p>
            <a:pPr>
              <a:spcBef>
                <a:spcPts val="1200"/>
              </a:spcBef>
            </a:pPr>
            <a:r>
              <a:rPr lang="de-DE" sz="1600" dirty="0" smtClean="0"/>
              <a:t>Wikipedia: Low-Profit-Organisation, Low-Profit-Investition, </a:t>
            </a:r>
            <a:r>
              <a:rPr lang="de-DE" sz="1600" dirty="0"/>
              <a:t>Low-profit limited </a:t>
            </a:r>
            <a:r>
              <a:rPr lang="de-DE" sz="1600" dirty="0" err="1"/>
              <a:t>liability</a:t>
            </a:r>
            <a:r>
              <a:rPr lang="de-DE" sz="1600" dirty="0"/>
              <a:t> </a:t>
            </a:r>
            <a:r>
              <a:rPr lang="de-DE" sz="1600" dirty="0" err="1" smtClean="0"/>
              <a:t>company</a:t>
            </a:r>
            <a:r>
              <a:rPr lang="de-DE" sz="1600" dirty="0" smtClean="0"/>
              <a:t>, 2021.</a:t>
            </a:r>
          </a:p>
        </p:txBody>
      </p:sp>
    </p:spTree>
    <p:extLst>
      <p:ext uri="{BB962C8B-B14F-4D97-AF65-F5344CB8AC3E}">
        <p14:creationId xmlns:p14="http://schemas.microsoft.com/office/powerpoint/2010/main" val="2685188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1D32B2-D1A8-4272-8B5C-967EAA53E7B3}" type="slidenum">
              <a:rPr lang="de-DE" smtClean="0"/>
              <a:pPr>
                <a:defRPr/>
              </a:pPr>
              <a:t>49</a:t>
            </a:fld>
            <a:endParaRPr lang="de-DE" dirty="0"/>
          </a:p>
        </p:txBody>
      </p:sp>
      <p:sp>
        <p:nvSpPr>
          <p:cNvPr id="5" name="Inhaltsplatzhalter 1"/>
          <p:cNvSpPr txBox="1">
            <a:spLocks noGrp="1"/>
          </p:cNvSpPr>
          <p:nvPr>
            <p:ph idx="1"/>
          </p:nvPr>
        </p:nvSpPr>
        <p:spPr>
          <a:xfrm>
            <a:off x="914400" y="1071546"/>
            <a:ext cx="7443814" cy="714380"/>
          </a:xfrm>
          <a:prstGeom prst="rect">
            <a:avLst/>
          </a:prstGeom>
        </p:spPr>
        <p:txBody>
          <a:bodyPr/>
          <a:lstStyle/>
          <a:p>
            <a:pPr lvl="0" algn="ctr">
              <a:spcBef>
                <a:spcPts val="1200"/>
              </a:spcBef>
              <a:spcAft>
                <a:spcPts val="0"/>
              </a:spcAft>
              <a:tabLst>
                <a:tab pos="531813" algn="l"/>
              </a:tabLst>
              <a:defRPr/>
            </a:pP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Thank you for your attention</a:t>
            </a:r>
            <a:endParaRPr lang="de-DE" sz="2800" dirty="0">
              <a:latin typeface="+mn-lt"/>
              <a:cs typeface="Times New Roman" pitchFamily="18" charset="0"/>
            </a:endParaRPr>
          </a:p>
          <a:p>
            <a:pPr marL="531813" marR="0" lvl="0" indent="-531813" algn="l" defTabSz="914400" rtl="0" eaLnBrk="0" fontAlgn="auto" latinLnBrk="0" hangingPunct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de-DE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Times New Roman" pitchFamily="18" charset="0"/>
            </a:endParaRPr>
          </a:p>
        </p:txBody>
      </p:sp>
      <p:grpSp>
        <p:nvGrpSpPr>
          <p:cNvPr id="3" name="Gruppieren 77"/>
          <p:cNvGrpSpPr/>
          <p:nvPr/>
        </p:nvGrpSpPr>
        <p:grpSpPr>
          <a:xfrm>
            <a:off x="1142976" y="2071678"/>
            <a:ext cx="6905674" cy="3214710"/>
            <a:chOff x="4143372" y="4214818"/>
            <a:chExt cx="4143404" cy="1928826"/>
          </a:xfrm>
        </p:grpSpPr>
        <p:grpSp>
          <p:nvGrpSpPr>
            <p:cNvPr id="4" name="Gruppieren 78"/>
            <p:cNvGrpSpPr/>
            <p:nvPr/>
          </p:nvGrpSpPr>
          <p:grpSpPr>
            <a:xfrm flipH="1">
              <a:off x="4143372" y="4214818"/>
              <a:ext cx="3068753" cy="1769637"/>
              <a:chOff x="4348766" y="3873941"/>
              <a:chExt cx="3068753" cy="1769637"/>
            </a:xfrm>
          </p:grpSpPr>
          <p:grpSp>
            <p:nvGrpSpPr>
              <p:cNvPr id="6" name="Group 19"/>
              <p:cNvGrpSpPr>
                <a:grpSpLocks/>
              </p:cNvGrpSpPr>
              <p:nvPr/>
            </p:nvGrpSpPr>
            <p:grpSpPr bwMode="auto">
              <a:xfrm>
                <a:off x="4348766" y="3873941"/>
                <a:ext cx="2144323" cy="1430703"/>
                <a:chOff x="2269" y="7814"/>
                <a:chExt cx="6167" cy="4114"/>
              </a:xfrm>
            </p:grpSpPr>
            <p:sp>
              <p:nvSpPr>
                <p:cNvPr id="69" name="Freeform 29"/>
                <p:cNvSpPr>
                  <a:spLocks/>
                </p:cNvSpPr>
                <p:nvPr/>
              </p:nvSpPr>
              <p:spPr bwMode="auto">
                <a:xfrm>
                  <a:off x="2269" y="11045"/>
                  <a:ext cx="6167" cy="883"/>
                </a:xfrm>
                <a:custGeom>
                  <a:avLst/>
                  <a:gdLst/>
                  <a:ahLst/>
                  <a:cxnLst>
                    <a:cxn ang="0">
                      <a:pos x="5651" y="312"/>
                    </a:cxn>
                    <a:cxn ang="0">
                      <a:pos x="6167" y="407"/>
                    </a:cxn>
                    <a:cxn ang="0">
                      <a:pos x="1222" y="883"/>
                    </a:cxn>
                    <a:cxn ang="0">
                      <a:pos x="0" y="0"/>
                    </a:cxn>
                    <a:cxn ang="0">
                      <a:pos x="311" y="0"/>
                    </a:cxn>
                  </a:cxnLst>
                  <a:rect l="0" t="0" r="r" b="b"/>
                  <a:pathLst>
                    <a:path w="6167" h="883">
                      <a:moveTo>
                        <a:pt x="5651" y="312"/>
                      </a:moveTo>
                      <a:lnTo>
                        <a:pt x="6167" y="407"/>
                      </a:lnTo>
                      <a:lnTo>
                        <a:pt x="1222" y="883"/>
                      </a:lnTo>
                      <a:lnTo>
                        <a:pt x="0" y="0"/>
                      </a:lnTo>
                      <a:lnTo>
                        <a:pt x="311" y="0"/>
                      </a:lnTo>
                    </a:path>
                  </a:pathLst>
                </a:custGeom>
                <a:solidFill>
                  <a:srgbClr val="D8D8D8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AT"/>
                </a:p>
              </p:txBody>
            </p:sp>
            <p:grpSp>
              <p:nvGrpSpPr>
                <p:cNvPr id="7" name="Group 23"/>
                <p:cNvGrpSpPr>
                  <a:grpSpLocks/>
                </p:cNvGrpSpPr>
                <p:nvPr/>
              </p:nvGrpSpPr>
              <p:grpSpPr bwMode="auto">
                <a:xfrm>
                  <a:off x="2430" y="7814"/>
                  <a:ext cx="5970" cy="3825"/>
                  <a:chOff x="2430" y="7814"/>
                  <a:chExt cx="5970" cy="3825"/>
                </a:xfrm>
              </p:grpSpPr>
              <p:grpSp>
                <p:nvGrpSpPr>
                  <p:cNvPr id="8" name="Group 25"/>
                  <p:cNvGrpSpPr>
                    <a:grpSpLocks/>
                  </p:cNvGrpSpPr>
                  <p:nvPr/>
                </p:nvGrpSpPr>
                <p:grpSpPr bwMode="auto">
                  <a:xfrm>
                    <a:off x="2430" y="7814"/>
                    <a:ext cx="5970" cy="3825"/>
                    <a:chOff x="2430" y="7814"/>
                    <a:chExt cx="5970" cy="3825"/>
                  </a:xfrm>
                </p:grpSpPr>
                <p:sp>
                  <p:nvSpPr>
                    <p:cNvPr id="76" name="Freeform 28" descr="Horizontal hell"/>
                    <p:cNvSpPr>
                      <a:spLocks/>
                    </p:cNvSpPr>
                    <p:nvPr/>
                  </p:nvSpPr>
                  <p:spPr bwMode="auto">
                    <a:xfrm>
                      <a:off x="2580" y="9179"/>
                      <a:ext cx="5340" cy="2460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240"/>
                        </a:cxn>
                        <a:cxn ang="0">
                          <a:pos x="0" y="1875"/>
                        </a:cxn>
                        <a:cxn ang="0">
                          <a:pos x="1050" y="2460"/>
                        </a:cxn>
                        <a:cxn ang="0">
                          <a:pos x="5340" y="2175"/>
                        </a:cxn>
                        <a:cxn ang="0">
                          <a:pos x="5325" y="0"/>
                        </a:cxn>
                      </a:cxnLst>
                      <a:rect l="0" t="0" r="r" b="b"/>
                      <a:pathLst>
                        <a:path w="5340" h="2460">
                          <a:moveTo>
                            <a:pt x="0" y="240"/>
                          </a:moveTo>
                          <a:lnTo>
                            <a:pt x="0" y="1875"/>
                          </a:lnTo>
                          <a:lnTo>
                            <a:pt x="1050" y="2460"/>
                          </a:lnTo>
                          <a:lnTo>
                            <a:pt x="5340" y="2175"/>
                          </a:lnTo>
                          <a:lnTo>
                            <a:pt x="5325" y="0"/>
                          </a:lnTo>
                        </a:path>
                      </a:pathLst>
                    </a:custGeom>
                    <a:pattFill prst="ltHorz">
                      <a:fgClr>
                        <a:srgbClr val="A4985C"/>
                      </a:fgClr>
                      <a:bgClr>
                        <a:srgbClr val="FFFFFF"/>
                      </a:bgClr>
                    </a:patt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de-AT"/>
                    </a:p>
                  </p:txBody>
                </p:sp>
                <p:sp>
                  <p:nvSpPr>
                    <p:cNvPr id="77" name="Freeform 27"/>
                    <p:cNvSpPr>
                      <a:spLocks/>
                    </p:cNvSpPr>
                    <p:nvPr/>
                  </p:nvSpPr>
                  <p:spPr bwMode="auto">
                    <a:xfrm>
                      <a:off x="2430" y="7814"/>
                      <a:ext cx="5970" cy="1530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1530"/>
                        </a:cxn>
                        <a:cxn ang="0">
                          <a:pos x="1290" y="0"/>
                        </a:cxn>
                        <a:cxn ang="0">
                          <a:pos x="5970" y="1140"/>
                        </a:cxn>
                        <a:cxn ang="0">
                          <a:pos x="1290" y="90"/>
                        </a:cxn>
                        <a:cxn ang="0">
                          <a:pos x="0" y="1530"/>
                        </a:cxn>
                      </a:cxnLst>
                      <a:rect l="0" t="0" r="r" b="b"/>
                      <a:pathLst>
                        <a:path w="5970" h="1530">
                          <a:moveTo>
                            <a:pt x="0" y="1530"/>
                          </a:moveTo>
                          <a:lnTo>
                            <a:pt x="1290" y="0"/>
                          </a:lnTo>
                          <a:lnTo>
                            <a:pt x="5970" y="1140"/>
                          </a:lnTo>
                          <a:lnTo>
                            <a:pt x="1290" y="90"/>
                          </a:lnTo>
                          <a:lnTo>
                            <a:pt x="0" y="1530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de-AT"/>
                    </a:p>
                  </p:txBody>
                </p:sp>
                <p:sp>
                  <p:nvSpPr>
                    <p:cNvPr id="78" name="Freeform 26"/>
                    <p:cNvSpPr>
                      <a:spLocks/>
                    </p:cNvSpPr>
                    <p:nvPr/>
                  </p:nvSpPr>
                  <p:spPr bwMode="auto">
                    <a:xfrm>
                      <a:off x="2580" y="8279"/>
                      <a:ext cx="5820" cy="1140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1140"/>
                        </a:cxn>
                        <a:cxn ang="0">
                          <a:pos x="1050" y="0"/>
                        </a:cxn>
                        <a:cxn ang="0">
                          <a:pos x="5355" y="915"/>
                        </a:cxn>
                        <a:cxn ang="0">
                          <a:pos x="5820" y="705"/>
                        </a:cxn>
                      </a:cxnLst>
                      <a:rect l="0" t="0" r="r" b="b"/>
                      <a:pathLst>
                        <a:path w="5820" h="1140">
                          <a:moveTo>
                            <a:pt x="0" y="1140"/>
                          </a:moveTo>
                          <a:lnTo>
                            <a:pt x="1050" y="0"/>
                          </a:lnTo>
                          <a:lnTo>
                            <a:pt x="5355" y="915"/>
                          </a:lnTo>
                          <a:lnTo>
                            <a:pt x="5820" y="705"/>
                          </a:lnTo>
                        </a:path>
                      </a:pathLst>
                    </a:cu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de-AT"/>
                    </a:p>
                  </p:txBody>
                </p:sp>
              </p:grpSp>
              <p:sp>
                <p:nvSpPr>
                  <p:cNvPr id="75" name="AutoShape 24"/>
                  <p:cNvSpPr>
                    <a:spLocks noChangeShapeType="1"/>
                  </p:cNvSpPr>
                  <p:nvPr/>
                </p:nvSpPr>
                <p:spPr bwMode="auto">
                  <a:xfrm>
                    <a:off x="3630" y="8264"/>
                    <a:ext cx="0" cy="3375"/>
                  </a:xfrm>
                  <a:prstGeom prst="straightConnector1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de-AT"/>
                  </a:p>
                </p:txBody>
              </p:sp>
            </p:grpSp>
            <p:sp>
              <p:nvSpPr>
                <p:cNvPr id="71" name="Freeform 22"/>
                <p:cNvSpPr>
                  <a:spLocks/>
                </p:cNvSpPr>
                <p:nvPr/>
              </p:nvSpPr>
              <p:spPr bwMode="auto">
                <a:xfrm>
                  <a:off x="3900" y="8780"/>
                  <a:ext cx="3870" cy="1074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3867" y="643"/>
                    </a:cxn>
                    <a:cxn ang="0">
                      <a:pos x="3870" y="1074"/>
                    </a:cxn>
                    <a:cxn ang="0">
                      <a:pos x="4" y="711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3870" h="1074">
                      <a:moveTo>
                        <a:pt x="0" y="0"/>
                      </a:moveTo>
                      <a:lnTo>
                        <a:pt x="3867" y="643"/>
                      </a:lnTo>
                      <a:lnTo>
                        <a:pt x="3870" y="1074"/>
                      </a:lnTo>
                      <a:lnTo>
                        <a:pt x="4" y="71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rgbClr val="365F91"/>
                    </a:gs>
                    <a:gs pos="100000">
                      <a:srgbClr val="365F91">
                        <a:gamma/>
                        <a:tint val="20000"/>
                        <a:invGamma/>
                      </a:srgbClr>
                    </a:gs>
                  </a:gsLst>
                  <a:lin ang="0" scaled="1"/>
                </a:gra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AT"/>
                </a:p>
              </p:txBody>
            </p:sp>
            <p:sp>
              <p:nvSpPr>
                <p:cNvPr id="72" name="Freeform 21"/>
                <p:cNvSpPr>
                  <a:spLocks/>
                </p:cNvSpPr>
                <p:nvPr/>
              </p:nvSpPr>
              <p:spPr bwMode="auto">
                <a:xfrm>
                  <a:off x="3900" y="10140"/>
                  <a:ext cx="3075" cy="112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3062" y="132"/>
                    </a:cxn>
                    <a:cxn ang="0">
                      <a:pos x="3075" y="966"/>
                    </a:cxn>
                    <a:cxn ang="0">
                      <a:pos x="0" y="112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3075" h="1120">
                      <a:moveTo>
                        <a:pt x="0" y="0"/>
                      </a:moveTo>
                      <a:lnTo>
                        <a:pt x="3062" y="132"/>
                      </a:lnTo>
                      <a:lnTo>
                        <a:pt x="3075" y="966"/>
                      </a:lnTo>
                      <a:lnTo>
                        <a:pt x="0" y="112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rgbClr val="365F91"/>
                    </a:gs>
                    <a:gs pos="100000">
                      <a:srgbClr val="365F91">
                        <a:gamma/>
                        <a:tint val="20000"/>
                        <a:invGamma/>
                      </a:srgbClr>
                    </a:gs>
                  </a:gsLst>
                  <a:lin ang="2700000" scaled="1"/>
                </a:gra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AT"/>
                </a:p>
              </p:txBody>
            </p:sp>
            <p:sp>
              <p:nvSpPr>
                <p:cNvPr id="73" name="Freeform 20"/>
                <p:cNvSpPr>
                  <a:spLocks/>
                </p:cNvSpPr>
                <p:nvPr/>
              </p:nvSpPr>
              <p:spPr bwMode="auto">
                <a:xfrm>
                  <a:off x="7332" y="10290"/>
                  <a:ext cx="432" cy="110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432" y="17"/>
                    </a:cxn>
                    <a:cxn ang="0">
                      <a:pos x="432" y="1062"/>
                    </a:cxn>
                    <a:cxn ang="0">
                      <a:pos x="15" y="110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32" h="1100">
                      <a:moveTo>
                        <a:pt x="0" y="0"/>
                      </a:moveTo>
                      <a:lnTo>
                        <a:pt x="432" y="17"/>
                      </a:lnTo>
                      <a:lnTo>
                        <a:pt x="432" y="1062"/>
                      </a:lnTo>
                      <a:lnTo>
                        <a:pt x="15" y="110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rgbClr val="938953">
                        <a:gamma/>
                        <a:shade val="60000"/>
                        <a:invGamma/>
                      </a:srgbClr>
                    </a:gs>
                    <a:gs pos="100000">
                      <a:srgbClr val="938953"/>
                    </a:gs>
                  </a:gsLst>
                  <a:lin ang="2700000" scaled="1"/>
                </a:gra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AT"/>
                </a:p>
              </p:txBody>
            </p:sp>
          </p:grpSp>
          <p:grpSp>
            <p:nvGrpSpPr>
              <p:cNvPr id="9" name="Group 1"/>
              <p:cNvGrpSpPr>
                <a:grpSpLocks/>
              </p:cNvGrpSpPr>
              <p:nvPr/>
            </p:nvGrpSpPr>
            <p:grpSpPr bwMode="auto">
              <a:xfrm>
                <a:off x="5742659" y="4861290"/>
                <a:ext cx="1674860" cy="782288"/>
                <a:chOff x="1439" y="10270"/>
                <a:chExt cx="5696" cy="2661"/>
              </a:xfrm>
            </p:grpSpPr>
            <p:grpSp>
              <p:nvGrpSpPr>
                <p:cNvPr id="10" name="Group 9"/>
                <p:cNvGrpSpPr>
                  <a:grpSpLocks/>
                </p:cNvGrpSpPr>
                <p:nvPr/>
              </p:nvGrpSpPr>
              <p:grpSpPr bwMode="auto">
                <a:xfrm>
                  <a:off x="2907" y="10322"/>
                  <a:ext cx="4228" cy="2609"/>
                  <a:chOff x="2899" y="10312"/>
                  <a:chExt cx="4228" cy="2609"/>
                </a:xfrm>
              </p:grpSpPr>
              <p:sp>
                <p:nvSpPr>
                  <p:cNvPr id="61" name="Freeform 17"/>
                  <p:cNvSpPr>
                    <a:spLocks/>
                  </p:cNvSpPr>
                  <p:nvPr/>
                </p:nvSpPr>
                <p:spPr bwMode="auto">
                  <a:xfrm>
                    <a:off x="2899" y="10312"/>
                    <a:ext cx="4228" cy="2263"/>
                  </a:xfrm>
                  <a:custGeom>
                    <a:avLst/>
                    <a:gdLst/>
                    <a:ahLst/>
                    <a:cxnLst>
                      <a:cxn ang="0">
                        <a:pos x="161" y="2002"/>
                      </a:cxn>
                      <a:cxn ang="0">
                        <a:pos x="11" y="1653"/>
                      </a:cxn>
                      <a:cxn ang="0">
                        <a:pos x="95" y="1197"/>
                      </a:cxn>
                      <a:cxn ang="0">
                        <a:pos x="309" y="626"/>
                      </a:cxn>
                      <a:cxn ang="0">
                        <a:pos x="644" y="134"/>
                      </a:cxn>
                      <a:cxn ang="0">
                        <a:pos x="1214" y="16"/>
                      </a:cxn>
                      <a:cxn ang="0">
                        <a:pos x="1910" y="39"/>
                      </a:cxn>
                      <a:cxn ang="0">
                        <a:pos x="2353" y="178"/>
                      </a:cxn>
                      <a:cxn ang="0">
                        <a:pos x="2843" y="498"/>
                      </a:cxn>
                      <a:cxn ang="0">
                        <a:pos x="3453" y="981"/>
                      </a:cxn>
                      <a:cxn ang="0">
                        <a:pos x="4070" y="1515"/>
                      </a:cxn>
                      <a:cxn ang="0">
                        <a:pos x="4220" y="1867"/>
                      </a:cxn>
                      <a:cxn ang="0">
                        <a:pos x="4117" y="2144"/>
                      </a:cxn>
                      <a:cxn ang="0">
                        <a:pos x="3856" y="2247"/>
                      </a:cxn>
                      <a:cxn ang="0">
                        <a:pos x="3239" y="2239"/>
                      </a:cxn>
                      <a:cxn ang="0">
                        <a:pos x="739" y="2104"/>
                      </a:cxn>
                      <a:cxn ang="0">
                        <a:pos x="161" y="2002"/>
                      </a:cxn>
                    </a:cxnLst>
                    <a:rect l="0" t="0" r="r" b="b"/>
                    <a:pathLst>
                      <a:path w="4228" h="2263">
                        <a:moveTo>
                          <a:pt x="161" y="2002"/>
                        </a:moveTo>
                        <a:cubicBezTo>
                          <a:pt x="40" y="1927"/>
                          <a:pt x="22" y="1787"/>
                          <a:pt x="11" y="1653"/>
                        </a:cubicBezTo>
                        <a:cubicBezTo>
                          <a:pt x="0" y="1519"/>
                          <a:pt x="45" y="1368"/>
                          <a:pt x="95" y="1197"/>
                        </a:cubicBezTo>
                        <a:cubicBezTo>
                          <a:pt x="145" y="1026"/>
                          <a:pt x="217" y="803"/>
                          <a:pt x="309" y="626"/>
                        </a:cubicBezTo>
                        <a:cubicBezTo>
                          <a:pt x="401" y="449"/>
                          <a:pt x="493" y="236"/>
                          <a:pt x="644" y="134"/>
                        </a:cubicBezTo>
                        <a:cubicBezTo>
                          <a:pt x="795" y="32"/>
                          <a:pt x="1003" y="32"/>
                          <a:pt x="1214" y="16"/>
                        </a:cubicBezTo>
                        <a:cubicBezTo>
                          <a:pt x="1425" y="0"/>
                          <a:pt x="1720" y="12"/>
                          <a:pt x="1910" y="39"/>
                        </a:cubicBezTo>
                        <a:cubicBezTo>
                          <a:pt x="2100" y="66"/>
                          <a:pt x="2198" y="102"/>
                          <a:pt x="2353" y="178"/>
                        </a:cubicBezTo>
                        <a:cubicBezTo>
                          <a:pt x="2508" y="254"/>
                          <a:pt x="2660" y="364"/>
                          <a:pt x="2843" y="498"/>
                        </a:cubicBezTo>
                        <a:cubicBezTo>
                          <a:pt x="3026" y="632"/>
                          <a:pt x="3249" y="812"/>
                          <a:pt x="3453" y="981"/>
                        </a:cubicBezTo>
                        <a:cubicBezTo>
                          <a:pt x="3657" y="1150"/>
                          <a:pt x="3942" y="1367"/>
                          <a:pt x="4070" y="1515"/>
                        </a:cubicBezTo>
                        <a:cubicBezTo>
                          <a:pt x="4198" y="1663"/>
                          <a:pt x="4212" y="1762"/>
                          <a:pt x="4220" y="1867"/>
                        </a:cubicBezTo>
                        <a:cubicBezTo>
                          <a:pt x="4228" y="1972"/>
                          <a:pt x="4178" y="2081"/>
                          <a:pt x="4117" y="2144"/>
                        </a:cubicBezTo>
                        <a:cubicBezTo>
                          <a:pt x="4056" y="2207"/>
                          <a:pt x="4002" y="2231"/>
                          <a:pt x="3856" y="2247"/>
                        </a:cubicBezTo>
                        <a:cubicBezTo>
                          <a:pt x="3710" y="2263"/>
                          <a:pt x="3758" y="2263"/>
                          <a:pt x="3239" y="2239"/>
                        </a:cubicBezTo>
                        <a:cubicBezTo>
                          <a:pt x="2720" y="2215"/>
                          <a:pt x="1252" y="2143"/>
                          <a:pt x="739" y="2104"/>
                        </a:cubicBezTo>
                        <a:cubicBezTo>
                          <a:pt x="226" y="2065"/>
                          <a:pt x="282" y="2077"/>
                          <a:pt x="161" y="2002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CCC0D9"/>
                      </a:gs>
                      <a:gs pos="100000">
                        <a:srgbClr val="CCC0D9">
                          <a:gamma/>
                          <a:tint val="20000"/>
                          <a:invGamma/>
                        </a:srgbClr>
                      </a:gs>
                    </a:gsLst>
                    <a:lin ang="2700000" scaled="1"/>
                  </a:gra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de-AT"/>
                  </a:p>
                </p:txBody>
              </p:sp>
              <p:sp>
                <p:nvSpPr>
                  <p:cNvPr id="62" name="Oval 16"/>
                  <p:cNvSpPr>
                    <a:spLocks noChangeArrowheads="1"/>
                  </p:cNvSpPr>
                  <p:nvPr/>
                </p:nvSpPr>
                <p:spPr bwMode="auto">
                  <a:xfrm>
                    <a:off x="2953" y="11891"/>
                    <a:ext cx="927" cy="927"/>
                  </a:xfrm>
                  <a:prstGeom prst="ellipse">
                    <a:avLst/>
                  </a:prstGeom>
                  <a:solidFill>
                    <a:srgbClr val="F2F2F2"/>
                  </a:solidFill>
                  <a:ln w="762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de-AT"/>
                  </a:p>
                </p:txBody>
              </p:sp>
              <p:sp>
                <p:nvSpPr>
                  <p:cNvPr id="63" name="Oval 15"/>
                  <p:cNvSpPr>
                    <a:spLocks noChangeArrowheads="1"/>
                  </p:cNvSpPr>
                  <p:nvPr/>
                </p:nvSpPr>
                <p:spPr bwMode="auto">
                  <a:xfrm>
                    <a:off x="5883" y="11994"/>
                    <a:ext cx="927" cy="927"/>
                  </a:xfrm>
                  <a:prstGeom prst="ellipse">
                    <a:avLst/>
                  </a:prstGeom>
                  <a:solidFill>
                    <a:srgbClr val="F2F2F2"/>
                  </a:solidFill>
                  <a:ln w="762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de-AT"/>
                  </a:p>
                </p:txBody>
              </p:sp>
              <p:sp>
                <p:nvSpPr>
                  <p:cNvPr id="64" name="Oval 14"/>
                  <p:cNvSpPr>
                    <a:spLocks noChangeArrowheads="1"/>
                  </p:cNvSpPr>
                  <p:nvPr/>
                </p:nvSpPr>
                <p:spPr bwMode="auto">
                  <a:xfrm rot="2498581">
                    <a:off x="6393" y="11537"/>
                    <a:ext cx="636" cy="143"/>
                  </a:xfrm>
                  <a:prstGeom prst="ellipse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de-AT"/>
                  </a:p>
                </p:txBody>
              </p:sp>
              <p:sp>
                <p:nvSpPr>
                  <p:cNvPr id="65" name="Oval 13"/>
                  <p:cNvSpPr>
                    <a:spLocks noChangeArrowheads="1"/>
                  </p:cNvSpPr>
                  <p:nvPr/>
                </p:nvSpPr>
                <p:spPr bwMode="auto">
                  <a:xfrm>
                    <a:off x="3290" y="11166"/>
                    <a:ext cx="269" cy="269"/>
                  </a:xfrm>
                  <a:prstGeom prst="ellips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de-AT"/>
                  </a:p>
                </p:txBody>
              </p:sp>
              <p:sp>
                <p:nvSpPr>
                  <p:cNvPr id="66" name="Freeform 12"/>
                  <p:cNvSpPr>
                    <a:spLocks/>
                  </p:cNvSpPr>
                  <p:nvPr/>
                </p:nvSpPr>
                <p:spPr bwMode="auto">
                  <a:xfrm>
                    <a:off x="3846" y="11044"/>
                    <a:ext cx="2177" cy="1127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64" y="358"/>
                      </a:cxn>
                      <a:cxn ang="0">
                        <a:pos x="249" y="673"/>
                      </a:cxn>
                      <a:cxn ang="0">
                        <a:pos x="594" y="929"/>
                      </a:cxn>
                      <a:cxn ang="0">
                        <a:pos x="1123" y="1102"/>
                      </a:cxn>
                      <a:cxn ang="0">
                        <a:pos x="1647" y="1078"/>
                      </a:cxn>
                      <a:cxn ang="0">
                        <a:pos x="1943" y="879"/>
                      </a:cxn>
                      <a:cxn ang="0">
                        <a:pos x="2099" y="594"/>
                      </a:cxn>
                      <a:cxn ang="0">
                        <a:pos x="2177" y="369"/>
                      </a:cxn>
                    </a:cxnLst>
                    <a:rect l="0" t="0" r="r" b="b"/>
                    <a:pathLst>
                      <a:path w="2177" h="1127">
                        <a:moveTo>
                          <a:pt x="0" y="0"/>
                        </a:moveTo>
                        <a:cubicBezTo>
                          <a:pt x="11" y="60"/>
                          <a:pt x="23" y="246"/>
                          <a:pt x="64" y="358"/>
                        </a:cubicBezTo>
                        <a:cubicBezTo>
                          <a:pt x="105" y="470"/>
                          <a:pt x="161" y="578"/>
                          <a:pt x="249" y="673"/>
                        </a:cubicBezTo>
                        <a:cubicBezTo>
                          <a:pt x="337" y="768"/>
                          <a:pt x="448" y="858"/>
                          <a:pt x="594" y="929"/>
                        </a:cubicBezTo>
                        <a:cubicBezTo>
                          <a:pt x="740" y="1000"/>
                          <a:pt x="948" y="1077"/>
                          <a:pt x="1123" y="1102"/>
                        </a:cubicBezTo>
                        <a:cubicBezTo>
                          <a:pt x="1298" y="1127"/>
                          <a:pt x="1510" y="1115"/>
                          <a:pt x="1647" y="1078"/>
                        </a:cubicBezTo>
                        <a:cubicBezTo>
                          <a:pt x="1784" y="1041"/>
                          <a:pt x="1868" y="960"/>
                          <a:pt x="1943" y="879"/>
                        </a:cubicBezTo>
                        <a:cubicBezTo>
                          <a:pt x="2018" y="798"/>
                          <a:pt x="2060" y="679"/>
                          <a:pt x="2099" y="594"/>
                        </a:cubicBezTo>
                        <a:cubicBezTo>
                          <a:pt x="2138" y="509"/>
                          <a:pt x="2161" y="416"/>
                          <a:pt x="2177" y="369"/>
                        </a:cubicBezTo>
                      </a:path>
                    </a:pathLst>
                  </a:cu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de-AT"/>
                  </a:p>
                </p:txBody>
              </p:sp>
              <p:sp>
                <p:nvSpPr>
                  <p:cNvPr id="67" name="Freeform 11"/>
                  <p:cNvSpPr>
                    <a:spLocks/>
                  </p:cNvSpPr>
                  <p:nvPr/>
                </p:nvSpPr>
                <p:spPr bwMode="auto">
                  <a:xfrm>
                    <a:off x="3833" y="10383"/>
                    <a:ext cx="2293" cy="901"/>
                  </a:xfrm>
                  <a:custGeom>
                    <a:avLst/>
                    <a:gdLst/>
                    <a:ahLst/>
                    <a:cxnLst>
                      <a:cxn ang="0">
                        <a:pos x="1933" y="847"/>
                      </a:cxn>
                      <a:cxn ang="0">
                        <a:pos x="454" y="642"/>
                      </a:cxn>
                      <a:cxn ang="0">
                        <a:pos x="62" y="521"/>
                      </a:cxn>
                      <a:cxn ang="0">
                        <a:pos x="82" y="245"/>
                      </a:cxn>
                      <a:cxn ang="0">
                        <a:pos x="185" y="55"/>
                      </a:cxn>
                      <a:cxn ang="0">
                        <a:pos x="446" y="8"/>
                      </a:cxn>
                      <a:cxn ang="0">
                        <a:pos x="683" y="8"/>
                      </a:cxn>
                      <a:cxn ang="0">
                        <a:pos x="1015" y="40"/>
                      </a:cxn>
                      <a:cxn ang="0">
                        <a:pos x="1308" y="127"/>
                      </a:cxn>
                      <a:cxn ang="0">
                        <a:pos x="1720" y="380"/>
                      </a:cxn>
                      <a:cxn ang="0">
                        <a:pos x="2258" y="823"/>
                      </a:cxn>
                      <a:cxn ang="0">
                        <a:pos x="1933" y="847"/>
                      </a:cxn>
                    </a:cxnLst>
                    <a:rect l="0" t="0" r="r" b="b"/>
                    <a:pathLst>
                      <a:path w="2293" h="901">
                        <a:moveTo>
                          <a:pt x="1933" y="847"/>
                        </a:moveTo>
                        <a:cubicBezTo>
                          <a:pt x="1638" y="814"/>
                          <a:pt x="766" y="696"/>
                          <a:pt x="454" y="642"/>
                        </a:cubicBezTo>
                        <a:cubicBezTo>
                          <a:pt x="142" y="588"/>
                          <a:pt x="124" y="587"/>
                          <a:pt x="62" y="521"/>
                        </a:cubicBezTo>
                        <a:cubicBezTo>
                          <a:pt x="0" y="455"/>
                          <a:pt x="62" y="323"/>
                          <a:pt x="82" y="245"/>
                        </a:cubicBezTo>
                        <a:cubicBezTo>
                          <a:pt x="102" y="167"/>
                          <a:pt x="124" y="94"/>
                          <a:pt x="185" y="55"/>
                        </a:cubicBezTo>
                        <a:cubicBezTo>
                          <a:pt x="246" y="16"/>
                          <a:pt x="363" y="16"/>
                          <a:pt x="446" y="8"/>
                        </a:cubicBezTo>
                        <a:cubicBezTo>
                          <a:pt x="529" y="0"/>
                          <a:pt x="588" y="3"/>
                          <a:pt x="683" y="8"/>
                        </a:cubicBezTo>
                        <a:cubicBezTo>
                          <a:pt x="778" y="13"/>
                          <a:pt x="911" y="20"/>
                          <a:pt x="1015" y="40"/>
                        </a:cubicBezTo>
                        <a:cubicBezTo>
                          <a:pt x="1119" y="60"/>
                          <a:pt x="1191" y="70"/>
                          <a:pt x="1308" y="127"/>
                        </a:cubicBezTo>
                        <a:cubicBezTo>
                          <a:pt x="1425" y="184"/>
                          <a:pt x="1562" y="264"/>
                          <a:pt x="1720" y="380"/>
                        </a:cubicBezTo>
                        <a:cubicBezTo>
                          <a:pt x="1878" y="496"/>
                          <a:pt x="2223" y="745"/>
                          <a:pt x="2258" y="823"/>
                        </a:cubicBezTo>
                        <a:cubicBezTo>
                          <a:pt x="2293" y="901"/>
                          <a:pt x="2001" y="842"/>
                          <a:pt x="1933" y="847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DBE5F1"/>
                      </a:gs>
                      <a:gs pos="100000">
                        <a:srgbClr val="DBE5F1">
                          <a:gamma/>
                          <a:tint val="20000"/>
                          <a:invGamma/>
                        </a:srgbClr>
                      </a:gs>
                    </a:gsLst>
                    <a:lin ang="18900000" scaled="1"/>
                  </a:gra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de-AT"/>
                  </a:p>
                </p:txBody>
              </p:sp>
              <p:sp>
                <p:nvSpPr>
                  <p:cNvPr id="68" name="AutoShape 10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5547" y="10983"/>
                    <a:ext cx="259" cy="301"/>
                  </a:xfrm>
                  <a:prstGeom prst="flowChartDelay">
                    <a:avLst/>
                  </a:prstGeom>
                  <a:solidFill>
                    <a:srgbClr val="E5DFEC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de-AT"/>
                  </a:p>
                </p:txBody>
              </p:sp>
            </p:grpSp>
            <p:grpSp>
              <p:nvGrpSpPr>
                <p:cNvPr id="14" name="Group 2"/>
                <p:cNvGrpSpPr>
                  <a:grpSpLocks/>
                </p:cNvGrpSpPr>
                <p:nvPr/>
              </p:nvGrpSpPr>
              <p:grpSpPr bwMode="auto">
                <a:xfrm>
                  <a:off x="1439" y="10270"/>
                  <a:ext cx="2040" cy="2568"/>
                  <a:chOff x="3031" y="10830"/>
                  <a:chExt cx="2040" cy="2568"/>
                </a:xfrm>
              </p:grpSpPr>
              <p:sp>
                <p:nvSpPr>
                  <p:cNvPr id="55" name="AutoShape 8"/>
                  <p:cNvSpPr>
                    <a:spLocks noChangeArrowheads="1"/>
                  </p:cNvSpPr>
                  <p:nvPr/>
                </p:nvSpPr>
                <p:spPr bwMode="auto">
                  <a:xfrm rot="16200000" flipV="1">
                    <a:off x="2426" y="12155"/>
                    <a:ext cx="2317" cy="170"/>
                  </a:xfrm>
                  <a:prstGeom prst="parallelogram">
                    <a:avLst>
                      <a:gd name="adj" fmla="val 95848"/>
                    </a:avLst>
                  </a:prstGeom>
                  <a:solidFill>
                    <a:srgbClr val="BFBFB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de-AT"/>
                  </a:p>
                </p:txBody>
              </p:sp>
              <p:sp>
                <p:nvSpPr>
                  <p:cNvPr id="56" name="AutoShape 7"/>
                  <p:cNvSpPr>
                    <a:spLocks noChangeArrowheads="1"/>
                  </p:cNvSpPr>
                  <p:nvPr/>
                </p:nvSpPr>
                <p:spPr bwMode="auto">
                  <a:xfrm rot="-5400000">
                    <a:off x="3390" y="10988"/>
                    <a:ext cx="389" cy="170"/>
                  </a:xfrm>
                  <a:prstGeom prst="flowChartDelay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de-AT"/>
                  </a:p>
                </p:txBody>
              </p:sp>
              <p:sp>
                <p:nvSpPr>
                  <p:cNvPr id="57" name="AutoShape 6"/>
                  <p:cNvSpPr>
                    <a:spLocks noChangeArrowheads="1"/>
                  </p:cNvSpPr>
                  <p:nvPr/>
                </p:nvSpPr>
                <p:spPr bwMode="auto">
                  <a:xfrm rot="-5400000">
                    <a:off x="2911" y="10950"/>
                    <a:ext cx="410" cy="170"/>
                  </a:xfrm>
                  <a:prstGeom prst="flowChartDelay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de-AT"/>
                  </a:p>
                </p:txBody>
              </p:sp>
              <p:sp>
                <p:nvSpPr>
                  <p:cNvPr id="58" name="AutoShape 5"/>
                  <p:cNvSpPr>
                    <a:spLocks noChangeShapeType="1"/>
                  </p:cNvSpPr>
                  <p:nvPr/>
                </p:nvSpPr>
                <p:spPr bwMode="auto">
                  <a:xfrm>
                    <a:off x="3113" y="10830"/>
                    <a:ext cx="461" cy="48"/>
                  </a:xfrm>
                  <a:prstGeom prst="straightConnector1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de-AT"/>
                  </a:p>
                </p:txBody>
              </p:sp>
              <p:sp>
                <p:nvSpPr>
                  <p:cNvPr id="59" name="AutoShape 4"/>
                  <p:cNvSpPr>
                    <a:spLocks noChangeArrowheads="1"/>
                  </p:cNvSpPr>
                  <p:nvPr/>
                </p:nvSpPr>
                <p:spPr bwMode="auto">
                  <a:xfrm rot="5400000" flipH="1" flipV="1">
                    <a:off x="2176" y="12074"/>
                    <a:ext cx="2179" cy="469"/>
                  </a:xfrm>
                  <a:prstGeom prst="parallelogram">
                    <a:avLst>
                      <a:gd name="adj" fmla="val 9421"/>
                    </a:avLst>
                  </a:prstGeom>
                  <a:solidFill>
                    <a:srgbClr val="F2F2F2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de-AT"/>
                  </a:p>
                </p:txBody>
              </p:sp>
              <p:sp>
                <p:nvSpPr>
                  <p:cNvPr id="60" name="Freeform 3"/>
                  <p:cNvSpPr>
                    <a:spLocks/>
                  </p:cNvSpPr>
                  <p:nvPr/>
                </p:nvSpPr>
                <p:spPr bwMode="auto">
                  <a:xfrm>
                    <a:off x="3574" y="11134"/>
                    <a:ext cx="1497" cy="1717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161" y="41"/>
                      </a:cxn>
                      <a:cxn ang="0">
                        <a:pos x="271" y="246"/>
                      </a:cxn>
                      <a:cxn ang="0">
                        <a:pos x="311" y="594"/>
                      </a:cxn>
                      <a:cxn ang="0">
                        <a:pos x="358" y="1045"/>
                      </a:cxn>
                      <a:cxn ang="0">
                        <a:pos x="517" y="1623"/>
                      </a:cxn>
                      <a:cxn ang="0">
                        <a:pos x="770" y="1607"/>
                      </a:cxn>
                      <a:cxn ang="0">
                        <a:pos x="1078" y="1148"/>
                      </a:cxn>
                      <a:cxn ang="0">
                        <a:pos x="1221" y="927"/>
                      </a:cxn>
                      <a:cxn ang="0">
                        <a:pos x="1403" y="753"/>
                      </a:cxn>
                      <a:cxn ang="0">
                        <a:pos x="1497" y="726"/>
                      </a:cxn>
                    </a:cxnLst>
                    <a:rect l="0" t="0" r="r" b="b"/>
                    <a:pathLst>
                      <a:path w="1497" h="1717">
                        <a:moveTo>
                          <a:pt x="0" y="0"/>
                        </a:moveTo>
                        <a:cubicBezTo>
                          <a:pt x="27" y="7"/>
                          <a:pt x="116" y="0"/>
                          <a:pt x="161" y="41"/>
                        </a:cubicBezTo>
                        <a:cubicBezTo>
                          <a:pt x="206" y="82"/>
                          <a:pt x="246" y="154"/>
                          <a:pt x="271" y="246"/>
                        </a:cubicBezTo>
                        <a:cubicBezTo>
                          <a:pt x="296" y="338"/>
                          <a:pt x="297" y="461"/>
                          <a:pt x="311" y="594"/>
                        </a:cubicBezTo>
                        <a:cubicBezTo>
                          <a:pt x="325" y="727"/>
                          <a:pt x="324" y="874"/>
                          <a:pt x="358" y="1045"/>
                        </a:cubicBezTo>
                        <a:cubicBezTo>
                          <a:pt x="392" y="1216"/>
                          <a:pt x="448" y="1529"/>
                          <a:pt x="517" y="1623"/>
                        </a:cubicBezTo>
                        <a:cubicBezTo>
                          <a:pt x="586" y="1717"/>
                          <a:pt x="677" y="1686"/>
                          <a:pt x="770" y="1607"/>
                        </a:cubicBezTo>
                        <a:cubicBezTo>
                          <a:pt x="863" y="1528"/>
                          <a:pt x="1003" y="1261"/>
                          <a:pt x="1078" y="1148"/>
                        </a:cubicBezTo>
                        <a:cubicBezTo>
                          <a:pt x="1153" y="1035"/>
                          <a:pt x="1167" y="993"/>
                          <a:pt x="1221" y="927"/>
                        </a:cubicBezTo>
                        <a:cubicBezTo>
                          <a:pt x="1275" y="861"/>
                          <a:pt x="1357" y="786"/>
                          <a:pt x="1403" y="753"/>
                        </a:cubicBezTo>
                        <a:cubicBezTo>
                          <a:pt x="1449" y="720"/>
                          <a:pt x="1478" y="732"/>
                          <a:pt x="1497" y="726"/>
                        </a:cubicBezTo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de-AT"/>
                  </a:p>
                </p:txBody>
              </p:sp>
            </p:grpSp>
          </p:grpSp>
        </p:grpSp>
        <p:grpSp>
          <p:nvGrpSpPr>
            <p:cNvPr id="15" name="Gruppieren 75"/>
            <p:cNvGrpSpPr/>
            <p:nvPr/>
          </p:nvGrpSpPr>
          <p:grpSpPr>
            <a:xfrm>
              <a:off x="6359502" y="4572552"/>
              <a:ext cx="1927274" cy="1571094"/>
              <a:chOff x="6428245" y="4316545"/>
              <a:chExt cx="1858531" cy="1515056"/>
            </a:xfrm>
          </p:grpSpPr>
          <p:grpSp>
            <p:nvGrpSpPr>
              <p:cNvPr id="16" name="Group 2"/>
              <p:cNvGrpSpPr>
                <a:grpSpLocks/>
              </p:cNvGrpSpPr>
              <p:nvPr/>
            </p:nvGrpSpPr>
            <p:grpSpPr bwMode="auto">
              <a:xfrm>
                <a:off x="6428245" y="4932628"/>
                <a:ext cx="1210242" cy="792104"/>
                <a:chOff x="1387" y="1974"/>
                <a:chExt cx="6917" cy="4529"/>
              </a:xfrm>
            </p:grpSpPr>
            <p:sp>
              <p:nvSpPr>
                <p:cNvPr id="24" name="Freeform 3"/>
                <p:cNvSpPr>
                  <a:spLocks/>
                </p:cNvSpPr>
                <p:nvPr/>
              </p:nvSpPr>
              <p:spPr bwMode="auto">
                <a:xfrm>
                  <a:off x="2202" y="1998"/>
                  <a:ext cx="4623" cy="3873"/>
                </a:xfrm>
                <a:custGeom>
                  <a:avLst/>
                  <a:gdLst/>
                  <a:ahLst/>
                  <a:cxnLst>
                    <a:cxn ang="0">
                      <a:pos x="0" y="1101"/>
                    </a:cxn>
                    <a:cxn ang="0">
                      <a:pos x="4119" y="0"/>
                    </a:cxn>
                    <a:cxn ang="0">
                      <a:pos x="4623" y="2047"/>
                    </a:cxn>
                    <a:cxn ang="0">
                      <a:pos x="3237" y="3873"/>
                    </a:cxn>
                    <a:cxn ang="0">
                      <a:pos x="0" y="1101"/>
                    </a:cxn>
                  </a:cxnLst>
                  <a:rect l="0" t="0" r="r" b="b"/>
                  <a:pathLst>
                    <a:path w="4623" h="3873">
                      <a:moveTo>
                        <a:pt x="0" y="1101"/>
                      </a:moveTo>
                      <a:lnTo>
                        <a:pt x="4119" y="0"/>
                      </a:lnTo>
                      <a:lnTo>
                        <a:pt x="4623" y="2047"/>
                      </a:lnTo>
                      <a:lnTo>
                        <a:pt x="3237" y="3873"/>
                      </a:lnTo>
                      <a:lnTo>
                        <a:pt x="0" y="1101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rgbClr val="FFFFFF">
                        <a:gamma/>
                        <a:shade val="46275"/>
                        <a:invGamma/>
                      </a:srgbClr>
                    </a:gs>
                    <a:gs pos="100000">
                      <a:srgbClr val="FFFFFF"/>
                    </a:gs>
                  </a:gsLst>
                  <a:lin ang="27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AT"/>
                </a:p>
              </p:txBody>
            </p:sp>
            <p:grpSp>
              <p:nvGrpSpPr>
                <p:cNvPr id="25" name="Group 4"/>
                <p:cNvGrpSpPr>
                  <a:grpSpLocks/>
                </p:cNvGrpSpPr>
                <p:nvPr/>
              </p:nvGrpSpPr>
              <p:grpSpPr bwMode="auto">
                <a:xfrm>
                  <a:off x="1387" y="1974"/>
                  <a:ext cx="6917" cy="4529"/>
                  <a:chOff x="1387" y="1974"/>
                  <a:chExt cx="6917" cy="4529"/>
                </a:xfrm>
              </p:grpSpPr>
              <p:cxnSp>
                <p:nvCxnSpPr>
                  <p:cNvPr id="26" name="AutoShape 5"/>
                  <p:cNvCxnSpPr>
                    <a:cxnSpLocks noChangeShapeType="1"/>
                  </p:cNvCxnSpPr>
                  <p:nvPr/>
                </p:nvCxnSpPr>
                <p:spPr bwMode="auto">
                  <a:xfrm flipV="1">
                    <a:off x="2062" y="1974"/>
                    <a:ext cx="4223" cy="1071"/>
                  </a:xfrm>
                  <a:prstGeom prst="straightConnector1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</p:cxnSp>
              <p:grpSp>
                <p:nvGrpSpPr>
                  <p:cNvPr id="27" name="Group 6"/>
                  <p:cNvGrpSpPr>
                    <a:grpSpLocks/>
                  </p:cNvGrpSpPr>
                  <p:nvPr/>
                </p:nvGrpSpPr>
                <p:grpSpPr bwMode="auto">
                  <a:xfrm>
                    <a:off x="1387" y="1996"/>
                    <a:ext cx="6917" cy="4507"/>
                    <a:chOff x="1387" y="1996"/>
                    <a:chExt cx="6917" cy="4507"/>
                  </a:xfrm>
                </p:grpSpPr>
                <p:grpSp>
                  <p:nvGrpSpPr>
                    <p:cNvPr id="28" name="Group 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736" y="2261"/>
                      <a:ext cx="4530" cy="3299"/>
                      <a:chOff x="2736" y="2261"/>
                      <a:chExt cx="4530" cy="3299"/>
                    </a:xfrm>
                  </p:grpSpPr>
                  <p:cxnSp>
                    <p:nvCxnSpPr>
                      <p:cNvPr id="40" name="AutoShape 8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 flipV="1">
                        <a:off x="4314" y="3101"/>
                        <a:ext cx="2952" cy="1821"/>
                      </a:xfrm>
                      <a:prstGeom prst="straightConnector1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</p:cxnSp>
                  <p:cxnSp>
                    <p:nvCxnSpPr>
                      <p:cNvPr id="41" name="AutoShape 9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 flipV="1">
                        <a:off x="4922" y="3796"/>
                        <a:ext cx="2137" cy="1645"/>
                      </a:xfrm>
                      <a:prstGeom prst="straightConnector1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</p:cxnSp>
                  <p:cxnSp>
                    <p:nvCxnSpPr>
                      <p:cNvPr id="42" name="AutoShape 10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 flipV="1">
                        <a:off x="3746" y="2987"/>
                        <a:ext cx="2863" cy="1442"/>
                      </a:xfrm>
                      <a:prstGeom prst="straightConnector1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</p:cxnSp>
                  <p:cxnSp>
                    <p:nvCxnSpPr>
                      <p:cNvPr id="43" name="AutoShape 11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 flipV="1">
                        <a:off x="3215" y="2618"/>
                        <a:ext cx="3309" cy="1357"/>
                      </a:xfrm>
                      <a:prstGeom prst="straightConnector1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</p:cxnSp>
                  <p:cxnSp>
                    <p:nvCxnSpPr>
                      <p:cNvPr id="44" name="AutoShape 12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 flipV="1">
                        <a:off x="2736" y="2261"/>
                        <a:ext cx="3642" cy="1284"/>
                      </a:xfrm>
                      <a:prstGeom prst="straightConnector1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</p:cxnSp>
                  <p:grpSp>
                    <p:nvGrpSpPr>
                      <p:cNvPr id="29" name="Group 13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774" y="2437"/>
                        <a:ext cx="4138" cy="3123"/>
                        <a:chOff x="2774" y="2437"/>
                        <a:chExt cx="4138" cy="3123"/>
                      </a:xfrm>
                    </p:grpSpPr>
                    <p:cxnSp>
                      <p:nvCxnSpPr>
                        <p:cNvPr id="46" name="AutoShape 14"/>
                        <p:cNvCxnSpPr>
                          <a:cxnSpLocks noChangeShapeType="1"/>
                        </p:cNvCxnSpPr>
                        <p:nvPr/>
                      </p:nvCxnSpPr>
                      <p:spPr bwMode="auto">
                        <a:xfrm>
                          <a:off x="2774" y="2944"/>
                          <a:ext cx="3015" cy="2616"/>
                        </a:xfrm>
                        <a:prstGeom prst="straightConnector1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</p:cxnSp>
                    <p:cxnSp>
                      <p:nvCxnSpPr>
                        <p:cNvPr id="47" name="AutoShape 15"/>
                        <p:cNvCxnSpPr>
                          <a:cxnSpLocks noChangeShapeType="1"/>
                        </p:cNvCxnSpPr>
                        <p:nvPr/>
                      </p:nvCxnSpPr>
                      <p:spPr bwMode="auto">
                        <a:xfrm>
                          <a:off x="3279" y="2812"/>
                          <a:ext cx="2891" cy="2403"/>
                        </a:xfrm>
                        <a:prstGeom prst="straightConnector1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</p:cxnSp>
                    <p:cxnSp>
                      <p:nvCxnSpPr>
                        <p:cNvPr id="48" name="AutoShape 16"/>
                        <p:cNvCxnSpPr>
                          <a:cxnSpLocks noChangeShapeType="1"/>
                        </p:cNvCxnSpPr>
                        <p:nvPr/>
                      </p:nvCxnSpPr>
                      <p:spPr bwMode="auto">
                        <a:xfrm>
                          <a:off x="3746" y="2686"/>
                          <a:ext cx="2778" cy="2162"/>
                        </a:xfrm>
                        <a:prstGeom prst="straightConnector1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</p:cxnSp>
                    <p:cxnSp>
                      <p:nvCxnSpPr>
                        <p:cNvPr id="49" name="AutoShape 17"/>
                        <p:cNvCxnSpPr>
                          <a:cxnSpLocks noChangeShapeType="1"/>
                        </p:cNvCxnSpPr>
                        <p:nvPr/>
                      </p:nvCxnSpPr>
                      <p:spPr bwMode="auto">
                        <a:xfrm>
                          <a:off x="4284" y="2552"/>
                          <a:ext cx="2486" cy="2006"/>
                        </a:xfrm>
                        <a:prstGeom prst="straightConnector1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</p:cxnSp>
                    <p:cxnSp>
                      <p:nvCxnSpPr>
                        <p:cNvPr id="50" name="AutoShape 18"/>
                        <p:cNvCxnSpPr>
                          <a:cxnSpLocks noChangeShapeType="1"/>
                        </p:cNvCxnSpPr>
                        <p:nvPr/>
                      </p:nvCxnSpPr>
                      <p:spPr bwMode="auto">
                        <a:xfrm>
                          <a:off x="4725" y="2437"/>
                          <a:ext cx="2187" cy="1662"/>
                        </a:xfrm>
                        <a:prstGeom prst="straightConnector1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</p:cxnSp>
                  </p:grpSp>
                </p:grpSp>
                <p:grpSp>
                  <p:nvGrpSpPr>
                    <p:cNvPr id="32" name="Group 1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387" y="1996"/>
                      <a:ext cx="6917" cy="4507"/>
                      <a:chOff x="1387" y="1996"/>
                      <a:chExt cx="6917" cy="4507"/>
                    </a:xfrm>
                  </p:grpSpPr>
                  <p:sp>
                    <p:nvSpPr>
                      <p:cNvPr id="30" name="Freeform 20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7495" y="3909"/>
                        <a:ext cx="469" cy="501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315"/>
                          </a:cxn>
                          <a:cxn ang="0">
                            <a:pos x="396" y="501"/>
                          </a:cxn>
                          <a:cxn ang="0">
                            <a:pos x="469" y="118"/>
                          </a:cxn>
                          <a:cxn ang="0">
                            <a:pos x="322" y="0"/>
                          </a:cxn>
                        </a:cxnLst>
                        <a:rect l="0" t="0" r="r" b="b"/>
                        <a:pathLst>
                          <a:path w="469" h="501">
                            <a:moveTo>
                              <a:pt x="0" y="315"/>
                            </a:moveTo>
                            <a:lnTo>
                              <a:pt x="396" y="501"/>
                            </a:lnTo>
                            <a:lnTo>
                              <a:pt x="469" y="118"/>
                            </a:lnTo>
                            <a:lnTo>
                              <a:pt x="322" y="0"/>
                            </a:lnTo>
                          </a:path>
                        </a:pathLst>
                      </a:custGeom>
                      <a:noFill/>
                      <a:ln w="3810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de-AT"/>
                      </a:p>
                    </p:txBody>
                  </p:sp>
                  <p:sp>
                    <p:nvSpPr>
                      <p:cNvPr id="31" name="Freeform 2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114" y="4224"/>
                        <a:ext cx="3344" cy="2279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11" y="0"/>
                          </a:cxn>
                          <a:cxn ang="0">
                            <a:pos x="0" y="912"/>
                          </a:cxn>
                          <a:cxn ang="0">
                            <a:pos x="3234" y="2279"/>
                          </a:cxn>
                          <a:cxn ang="0">
                            <a:pos x="3344" y="1589"/>
                          </a:cxn>
                          <a:cxn ang="0">
                            <a:pos x="3026" y="1355"/>
                          </a:cxn>
                        </a:cxnLst>
                        <a:rect l="0" t="0" r="r" b="b"/>
                        <a:pathLst>
                          <a:path w="3344" h="2279">
                            <a:moveTo>
                              <a:pt x="11" y="0"/>
                            </a:moveTo>
                            <a:lnTo>
                              <a:pt x="0" y="912"/>
                            </a:lnTo>
                            <a:lnTo>
                              <a:pt x="3234" y="2279"/>
                            </a:lnTo>
                            <a:lnTo>
                              <a:pt x="3344" y="1589"/>
                            </a:lnTo>
                            <a:lnTo>
                              <a:pt x="3026" y="1355"/>
                            </a:lnTo>
                          </a:path>
                        </a:pathLst>
                      </a:custGeom>
                      <a:noFill/>
                      <a:ln w="571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de-AT"/>
                      </a:p>
                    </p:txBody>
                  </p:sp>
                  <p:grpSp>
                    <p:nvGrpSpPr>
                      <p:cNvPr id="34" name="Group 22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387" y="1996"/>
                        <a:ext cx="6917" cy="4350"/>
                        <a:chOff x="1387" y="1996"/>
                        <a:chExt cx="6917" cy="4350"/>
                      </a:xfrm>
                    </p:grpSpPr>
                    <p:sp>
                      <p:nvSpPr>
                        <p:cNvPr id="33" name="AutoShape 2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13285389" flipV="1">
                          <a:off x="1387" y="4576"/>
                          <a:ext cx="4709" cy="241"/>
                        </a:xfrm>
                        <a:prstGeom prst="parallelogram">
                          <a:avLst>
                            <a:gd name="adj" fmla="val 82409"/>
                          </a:avLst>
                        </a:prstGeom>
                        <a:solidFill>
                          <a:srgbClr val="F2F2F2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de-AT"/>
                        </a:p>
                      </p:txBody>
                    </p:sp>
                    <p:grpSp>
                      <p:nvGrpSpPr>
                        <p:cNvPr id="45" name="Group 24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2199" y="1996"/>
                          <a:ext cx="6063" cy="3882"/>
                          <a:chOff x="2199" y="8413"/>
                          <a:chExt cx="6063" cy="3882"/>
                        </a:xfrm>
                      </p:grpSpPr>
                      <p:cxnSp>
                        <p:nvCxnSpPr>
                          <p:cNvPr id="36" name="AutoShape 25"/>
                          <p:cNvCxnSpPr>
                            <a:cxnSpLocks noChangeShapeType="1"/>
                          </p:cNvCxnSpPr>
                          <p:nvPr/>
                        </p:nvCxnSpPr>
                        <p:spPr bwMode="auto">
                          <a:xfrm>
                            <a:off x="2199" y="9518"/>
                            <a:ext cx="3238" cy="2777"/>
                          </a:xfrm>
                          <a:prstGeom prst="straightConnector1">
                            <a:avLst/>
                          </a:prstGeom>
                          <a:noFill/>
                          <a:ln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:ln>
                        </p:spPr>
                      </p:cxnSp>
                      <p:cxnSp>
                        <p:nvCxnSpPr>
                          <p:cNvPr id="37" name="AutoShape 26"/>
                          <p:cNvCxnSpPr>
                            <a:cxnSpLocks noChangeShapeType="1"/>
                          </p:cNvCxnSpPr>
                          <p:nvPr/>
                        </p:nvCxnSpPr>
                        <p:spPr bwMode="auto">
                          <a:xfrm flipV="1">
                            <a:off x="2199" y="8415"/>
                            <a:ext cx="4120" cy="1103"/>
                          </a:xfrm>
                          <a:prstGeom prst="straightConnector1">
                            <a:avLst/>
                          </a:prstGeom>
                          <a:noFill/>
                          <a:ln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:ln>
                        </p:spPr>
                      </p:cxnSp>
                      <p:cxnSp>
                        <p:nvCxnSpPr>
                          <p:cNvPr id="38" name="AutoShape 27"/>
                          <p:cNvCxnSpPr>
                            <a:cxnSpLocks noChangeShapeType="1"/>
                          </p:cNvCxnSpPr>
                          <p:nvPr/>
                        </p:nvCxnSpPr>
                        <p:spPr bwMode="auto">
                          <a:xfrm flipV="1">
                            <a:off x="5437" y="9737"/>
                            <a:ext cx="2825" cy="2554"/>
                          </a:xfrm>
                          <a:prstGeom prst="straightConnector1">
                            <a:avLst/>
                          </a:prstGeom>
                          <a:noFill/>
                          <a:ln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:ln>
                        </p:spPr>
                      </p:cxnSp>
                      <p:cxnSp>
                        <p:nvCxnSpPr>
                          <p:cNvPr id="39" name="AutoShape 28"/>
                          <p:cNvCxnSpPr>
                            <a:cxnSpLocks noChangeShapeType="1"/>
                          </p:cNvCxnSpPr>
                          <p:nvPr/>
                        </p:nvCxnSpPr>
                        <p:spPr bwMode="auto">
                          <a:xfrm>
                            <a:off x="6316" y="8413"/>
                            <a:ext cx="1943" cy="1323"/>
                          </a:xfrm>
                          <a:prstGeom prst="straightConnector1">
                            <a:avLst/>
                          </a:prstGeom>
                          <a:noFill/>
                          <a:ln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:ln>
                        </p:spPr>
                      </p:cxnSp>
                    </p:grpSp>
                    <p:sp>
                      <p:nvSpPr>
                        <p:cNvPr id="35" name="Freeform 29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5427" y="3349"/>
                          <a:ext cx="2877" cy="2997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12" y="2691"/>
                            </a:cxn>
                            <a:cxn ang="0">
                              <a:pos x="2877" y="0"/>
                            </a:cxn>
                            <a:cxn ang="0">
                              <a:pos x="2877" y="78"/>
                            </a:cxn>
                            <a:cxn ang="0">
                              <a:pos x="0" y="2997"/>
                            </a:cxn>
                            <a:cxn ang="0">
                              <a:pos x="12" y="2691"/>
                            </a:cxn>
                          </a:cxnLst>
                          <a:rect l="0" t="0" r="r" b="b"/>
                          <a:pathLst>
                            <a:path w="2877" h="2997">
                              <a:moveTo>
                                <a:pt x="12" y="2691"/>
                              </a:moveTo>
                              <a:lnTo>
                                <a:pt x="2877" y="0"/>
                              </a:lnTo>
                              <a:lnTo>
                                <a:pt x="2877" y="78"/>
                              </a:lnTo>
                              <a:lnTo>
                                <a:pt x="0" y="2997"/>
                              </a:lnTo>
                              <a:lnTo>
                                <a:pt x="12" y="2691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BFBFBF"/>
                        </a:solidFill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de-AT"/>
                        </a:p>
                      </p:txBody>
                    </p:sp>
                  </p:grpSp>
                </p:grpSp>
              </p:grpSp>
            </p:grpSp>
          </p:grpSp>
          <p:grpSp>
            <p:nvGrpSpPr>
              <p:cNvPr id="51" name="Group 2"/>
              <p:cNvGrpSpPr>
                <a:grpSpLocks/>
              </p:cNvGrpSpPr>
              <p:nvPr/>
            </p:nvGrpSpPr>
            <p:grpSpPr bwMode="auto">
              <a:xfrm>
                <a:off x="7268356" y="4316545"/>
                <a:ext cx="1018420" cy="1515056"/>
                <a:chOff x="1859" y="8389"/>
                <a:chExt cx="2432" cy="3616"/>
              </a:xfrm>
            </p:grpSpPr>
            <p:sp>
              <p:nvSpPr>
                <p:cNvPr id="11" name="Oval 3"/>
                <p:cNvSpPr>
                  <a:spLocks noChangeArrowheads="1"/>
                </p:cNvSpPr>
                <p:nvPr/>
              </p:nvSpPr>
              <p:spPr bwMode="auto">
                <a:xfrm rot="-1022691">
                  <a:off x="1859" y="8389"/>
                  <a:ext cx="2432" cy="2432"/>
                </a:xfrm>
                <a:prstGeom prst="ellipse">
                  <a:avLst/>
                </a:prstGeom>
                <a:noFill/>
                <a:ln w="38100">
                  <a:solidFill>
                    <a:srgbClr val="FDE9D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AT"/>
                </a:p>
              </p:txBody>
            </p:sp>
            <p:sp>
              <p:nvSpPr>
                <p:cNvPr id="12" name="Rectangle 4"/>
                <p:cNvSpPr>
                  <a:spLocks noChangeArrowheads="1"/>
                </p:cNvSpPr>
                <p:nvPr/>
              </p:nvSpPr>
              <p:spPr bwMode="auto">
                <a:xfrm>
                  <a:off x="3028" y="9775"/>
                  <a:ext cx="85" cy="2087"/>
                </a:xfrm>
                <a:prstGeom prst="rect">
                  <a:avLst/>
                </a:prstGeom>
                <a:gradFill rotWithShape="0">
                  <a:gsLst>
                    <a:gs pos="0">
                      <a:srgbClr val="DBE5F1"/>
                    </a:gs>
                    <a:gs pos="100000">
                      <a:srgbClr val="DBE5F1">
                        <a:gamma/>
                        <a:tint val="20000"/>
                        <a:invGamma/>
                      </a:srgbClr>
                    </a:gs>
                  </a:gsLst>
                  <a:lin ang="2700000" scaled="1"/>
                </a:gra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AT"/>
                </a:p>
              </p:txBody>
            </p:sp>
            <p:sp>
              <p:nvSpPr>
                <p:cNvPr id="13" name="Rectangle 5"/>
                <p:cNvSpPr>
                  <a:spLocks noChangeArrowheads="1"/>
                </p:cNvSpPr>
                <p:nvPr/>
              </p:nvSpPr>
              <p:spPr bwMode="auto">
                <a:xfrm>
                  <a:off x="2688" y="11862"/>
                  <a:ext cx="765" cy="143"/>
                </a:xfrm>
                <a:prstGeom prst="rect">
                  <a:avLst/>
                </a:prstGeom>
                <a:gradFill rotWithShape="0">
                  <a:gsLst>
                    <a:gs pos="0">
                      <a:srgbClr val="BFBFBF">
                        <a:gamma/>
                        <a:shade val="60000"/>
                        <a:invGamma/>
                      </a:srgbClr>
                    </a:gs>
                    <a:gs pos="100000">
                      <a:srgbClr val="BFBFBF"/>
                    </a:gs>
                  </a:gsLst>
                  <a:lin ang="2700000" scaled="1"/>
                </a:gra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AT"/>
                </a:p>
              </p:txBody>
            </p:sp>
            <p:grpSp>
              <p:nvGrpSpPr>
                <p:cNvPr id="52" name="Group 6"/>
                <p:cNvGrpSpPr>
                  <a:grpSpLocks/>
                </p:cNvGrpSpPr>
                <p:nvPr/>
              </p:nvGrpSpPr>
              <p:grpSpPr bwMode="auto">
                <a:xfrm rot="777309">
                  <a:off x="3171" y="9654"/>
                  <a:ext cx="1083" cy="226"/>
                  <a:chOff x="4000" y="10709"/>
                  <a:chExt cx="4365" cy="911"/>
                </a:xfrm>
              </p:grpSpPr>
              <p:sp>
                <p:nvSpPr>
                  <p:cNvPr id="22" name="Arc 7"/>
                  <p:cNvSpPr>
                    <a:spLocks/>
                  </p:cNvSpPr>
                  <p:nvPr/>
                </p:nvSpPr>
                <p:spPr bwMode="auto">
                  <a:xfrm flipH="1" flipV="1">
                    <a:off x="4000" y="10919"/>
                    <a:ext cx="4365" cy="701"/>
                  </a:xfrm>
                  <a:custGeom>
                    <a:avLst/>
                    <a:gdLst>
                      <a:gd name="G0" fmla="+- 19992 0 0"/>
                      <a:gd name="G1" fmla="+- 21600 0 0"/>
                      <a:gd name="G2" fmla="+- 21600 0 0"/>
                      <a:gd name="T0" fmla="*/ 0 w 40260"/>
                      <a:gd name="T1" fmla="*/ 13422 h 21600"/>
                      <a:gd name="T2" fmla="*/ 40260 w 40260"/>
                      <a:gd name="T3" fmla="*/ 14131 h 21600"/>
                      <a:gd name="T4" fmla="*/ 19992 w 40260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260" h="21600" fill="none" extrusionOk="0">
                        <a:moveTo>
                          <a:pt x="-1" y="13421"/>
                        </a:moveTo>
                        <a:cubicBezTo>
                          <a:pt x="3320" y="5303"/>
                          <a:pt x="11220" y="-1"/>
                          <a:pt x="19992" y="0"/>
                        </a:cubicBezTo>
                        <a:cubicBezTo>
                          <a:pt x="29040" y="0"/>
                          <a:pt x="37130" y="5640"/>
                          <a:pt x="40259" y="14131"/>
                        </a:cubicBezTo>
                      </a:path>
                      <a:path w="40260" h="21600" stroke="0" extrusionOk="0">
                        <a:moveTo>
                          <a:pt x="-1" y="13421"/>
                        </a:moveTo>
                        <a:cubicBezTo>
                          <a:pt x="3320" y="5303"/>
                          <a:pt x="11220" y="-1"/>
                          <a:pt x="19992" y="0"/>
                        </a:cubicBezTo>
                        <a:cubicBezTo>
                          <a:pt x="29040" y="0"/>
                          <a:pt x="37130" y="5640"/>
                          <a:pt x="40259" y="14131"/>
                        </a:cubicBezTo>
                        <a:lnTo>
                          <a:pt x="19992" y="21600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DBE5F1"/>
                      </a:gs>
                      <a:gs pos="100000">
                        <a:srgbClr val="DBE5F1">
                          <a:gamma/>
                          <a:tint val="20000"/>
                          <a:invGamma/>
                        </a:srgbClr>
                      </a:gs>
                    </a:gsLst>
                    <a:lin ang="2700000" scaled="1"/>
                  </a:gra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de-AT"/>
                  </a:p>
                </p:txBody>
              </p:sp>
              <p:sp>
                <p:nvSpPr>
                  <p:cNvPr id="23" name="Arc 8"/>
                  <p:cNvSpPr>
                    <a:spLocks/>
                  </p:cNvSpPr>
                  <p:nvPr/>
                </p:nvSpPr>
                <p:spPr bwMode="auto">
                  <a:xfrm rot="10800000" flipH="1" flipV="1">
                    <a:off x="4000" y="10709"/>
                    <a:ext cx="4365" cy="701"/>
                  </a:xfrm>
                  <a:custGeom>
                    <a:avLst/>
                    <a:gdLst>
                      <a:gd name="G0" fmla="+- 19992 0 0"/>
                      <a:gd name="G1" fmla="+- 21600 0 0"/>
                      <a:gd name="G2" fmla="+- 21600 0 0"/>
                      <a:gd name="T0" fmla="*/ 0 w 40260"/>
                      <a:gd name="T1" fmla="*/ 13422 h 21600"/>
                      <a:gd name="T2" fmla="*/ 40260 w 40260"/>
                      <a:gd name="T3" fmla="*/ 14131 h 21600"/>
                      <a:gd name="T4" fmla="*/ 19992 w 40260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260" h="21600" fill="none" extrusionOk="0">
                        <a:moveTo>
                          <a:pt x="-1" y="13421"/>
                        </a:moveTo>
                        <a:cubicBezTo>
                          <a:pt x="3320" y="5303"/>
                          <a:pt x="11220" y="-1"/>
                          <a:pt x="19992" y="0"/>
                        </a:cubicBezTo>
                        <a:cubicBezTo>
                          <a:pt x="29040" y="0"/>
                          <a:pt x="37130" y="5640"/>
                          <a:pt x="40259" y="14131"/>
                        </a:cubicBezTo>
                      </a:path>
                      <a:path w="40260" h="21600" stroke="0" extrusionOk="0">
                        <a:moveTo>
                          <a:pt x="-1" y="13421"/>
                        </a:moveTo>
                        <a:cubicBezTo>
                          <a:pt x="3320" y="5303"/>
                          <a:pt x="11220" y="-1"/>
                          <a:pt x="19992" y="0"/>
                        </a:cubicBezTo>
                        <a:cubicBezTo>
                          <a:pt x="29040" y="0"/>
                          <a:pt x="37130" y="5640"/>
                          <a:pt x="40259" y="14131"/>
                        </a:cubicBezTo>
                        <a:lnTo>
                          <a:pt x="19992" y="21600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DBE5F1"/>
                      </a:gs>
                      <a:gs pos="100000">
                        <a:srgbClr val="DBE5F1">
                          <a:gamma/>
                          <a:tint val="20000"/>
                          <a:invGamma/>
                        </a:srgbClr>
                      </a:gs>
                    </a:gsLst>
                    <a:lin ang="2700000" scaled="1"/>
                  </a:gra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de-AT"/>
                  </a:p>
                </p:txBody>
              </p:sp>
            </p:grpSp>
            <p:grpSp>
              <p:nvGrpSpPr>
                <p:cNvPr id="53" name="Group 9"/>
                <p:cNvGrpSpPr>
                  <a:grpSpLocks/>
                </p:cNvGrpSpPr>
                <p:nvPr/>
              </p:nvGrpSpPr>
              <p:grpSpPr bwMode="auto">
                <a:xfrm rot="4377309">
                  <a:off x="2333" y="8866"/>
                  <a:ext cx="1083" cy="226"/>
                  <a:chOff x="4000" y="10709"/>
                  <a:chExt cx="4365" cy="911"/>
                </a:xfrm>
              </p:grpSpPr>
              <p:sp>
                <p:nvSpPr>
                  <p:cNvPr id="20" name="Arc 10"/>
                  <p:cNvSpPr>
                    <a:spLocks/>
                  </p:cNvSpPr>
                  <p:nvPr/>
                </p:nvSpPr>
                <p:spPr bwMode="auto">
                  <a:xfrm flipH="1" flipV="1">
                    <a:off x="4000" y="10919"/>
                    <a:ext cx="4365" cy="701"/>
                  </a:xfrm>
                  <a:custGeom>
                    <a:avLst/>
                    <a:gdLst>
                      <a:gd name="G0" fmla="+- 19992 0 0"/>
                      <a:gd name="G1" fmla="+- 21600 0 0"/>
                      <a:gd name="G2" fmla="+- 21600 0 0"/>
                      <a:gd name="T0" fmla="*/ 0 w 40260"/>
                      <a:gd name="T1" fmla="*/ 13422 h 21600"/>
                      <a:gd name="T2" fmla="*/ 40260 w 40260"/>
                      <a:gd name="T3" fmla="*/ 14131 h 21600"/>
                      <a:gd name="T4" fmla="*/ 19992 w 40260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260" h="21600" fill="none" extrusionOk="0">
                        <a:moveTo>
                          <a:pt x="-1" y="13421"/>
                        </a:moveTo>
                        <a:cubicBezTo>
                          <a:pt x="3320" y="5303"/>
                          <a:pt x="11220" y="-1"/>
                          <a:pt x="19992" y="0"/>
                        </a:cubicBezTo>
                        <a:cubicBezTo>
                          <a:pt x="29040" y="0"/>
                          <a:pt x="37130" y="5640"/>
                          <a:pt x="40259" y="14131"/>
                        </a:cubicBezTo>
                      </a:path>
                      <a:path w="40260" h="21600" stroke="0" extrusionOk="0">
                        <a:moveTo>
                          <a:pt x="-1" y="13421"/>
                        </a:moveTo>
                        <a:cubicBezTo>
                          <a:pt x="3320" y="5303"/>
                          <a:pt x="11220" y="-1"/>
                          <a:pt x="19992" y="0"/>
                        </a:cubicBezTo>
                        <a:cubicBezTo>
                          <a:pt x="29040" y="0"/>
                          <a:pt x="37130" y="5640"/>
                          <a:pt x="40259" y="14131"/>
                        </a:cubicBezTo>
                        <a:lnTo>
                          <a:pt x="19992" y="21600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DBE5F1"/>
                      </a:gs>
                      <a:gs pos="100000">
                        <a:srgbClr val="DBE5F1">
                          <a:gamma/>
                          <a:tint val="20000"/>
                          <a:invGamma/>
                        </a:srgbClr>
                      </a:gs>
                    </a:gsLst>
                    <a:lin ang="2700000" scaled="1"/>
                  </a:gra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de-AT"/>
                  </a:p>
                </p:txBody>
              </p:sp>
              <p:sp>
                <p:nvSpPr>
                  <p:cNvPr id="21" name="Arc 11"/>
                  <p:cNvSpPr>
                    <a:spLocks/>
                  </p:cNvSpPr>
                  <p:nvPr/>
                </p:nvSpPr>
                <p:spPr bwMode="auto">
                  <a:xfrm rot="10800000" flipH="1" flipV="1">
                    <a:off x="4000" y="10709"/>
                    <a:ext cx="4365" cy="701"/>
                  </a:xfrm>
                  <a:custGeom>
                    <a:avLst/>
                    <a:gdLst>
                      <a:gd name="G0" fmla="+- 19992 0 0"/>
                      <a:gd name="G1" fmla="+- 21600 0 0"/>
                      <a:gd name="G2" fmla="+- 21600 0 0"/>
                      <a:gd name="T0" fmla="*/ 0 w 40260"/>
                      <a:gd name="T1" fmla="*/ 13422 h 21600"/>
                      <a:gd name="T2" fmla="*/ 40260 w 40260"/>
                      <a:gd name="T3" fmla="*/ 14131 h 21600"/>
                      <a:gd name="T4" fmla="*/ 19992 w 40260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260" h="21600" fill="none" extrusionOk="0">
                        <a:moveTo>
                          <a:pt x="-1" y="13421"/>
                        </a:moveTo>
                        <a:cubicBezTo>
                          <a:pt x="3320" y="5303"/>
                          <a:pt x="11220" y="-1"/>
                          <a:pt x="19992" y="0"/>
                        </a:cubicBezTo>
                        <a:cubicBezTo>
                          <a:pt x="29040" y="0"/>
                          <a:pt x="37130" y="5640"/>
                          <a:pt x="40259" y="14131"/>
                        </a:cubicBezTo>
                      </a:path>
                      <a:path w="40260" h="21600" stroke="0" extrusionOk="0">
                        <a:moveTo>
                          <a:pt x="-1" y="13421"/>
                        </a:moveTo>
                        <a:cubicBezTo>
                          <a:pt x="3320" y="5303"/>
                          <a:pt x="11220" y="-1"/>
                          <a:pt x="19992" y="0"/>
                        </a:cubicBezTo>
                        <a:cubicBezTo>
                          <a:pt x="29040" y="0"/>
                          <a:pt x="37130" y="5640"/>
                          <a:pt x="40259" y="14131"/>
                        </a:cubicBezTo>
                        <a:lnTo>
                          <a:pt x="19992" y="21600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DBE5F1"/>
                      </a:gs>
                      <a:gs pos="100000">
                        <a:srgbClr val="DBE5F1">
                          <a:gamma/>
                          <a:tint val="20000"/>
                          <a:invGamma/>
                        </a:srgbClr>
                      </a:gs>
                    </a:gsLst>
                    <a:lin ang="2700000" scaled="1"/>
                  </a:gra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de-AT"/>
                  </a:p>
                </p:txBody>
              </p:sp>
            </p:grpSp>
            <p:grpSp>
              <p:nvGrpSpPr>
                <p:cNvPr id="54" name="Group 12"/>
                <p:cNvGrpSpPr>
                  <a:grpSpLocks/>
                </p:cNvGrpSpPr>
                <p:nvPr/>
              </p:nvGrpSpPr>
              <p:grpSpPr bwMode="auto">
                <a:xfrm rot="18777308">
                  <a:off x="2072" y="9970"/>
                  <a:ext cx="1083" cy="226"/>
                  <a:chOff x="4000" y="10709"/>
                  <a:chExt cx="4365" cy="911"/>
                </a:xfrm>
              </p:grpSpPr>
              <p:sp>
                <p:nvSpPr>
                  <p:cNvPr id="18" name="Arc 13"/>
                  <p:cNvSpPr>
                    <a:spLocks/>
                  </p:cNvSpPr>
                  <p:nvPr/>
                </p:nvSpPr>
                <p:spPr bwMode="auto">
                  <a:xfrm flipH="1" flipV="1">
                    <a:off x="4000" y="10919"/>
                    <a:ext cx="4365" cy="701"/>
                  </a:xfrm>
                  <a:custGeom>
                    <a:avLst/>
                    <a:gdLst>
                      <a:gd name="G0" fmla="+- 19992 0 0"/>
                      <a:gd name="G1" fmla="+- 21600 0 0"/>
                      <a:gd name="G2" fmla="+- 21600 0 0"/>
                      <a:gd name="T0" fmla="*/ 0 w 40260"/>
                      <a:gd name="T1" fmla="*/ 13422 h 21600"/>
                      <a:gd name="T2" fmla="*/ 40260 w 40260"/>
                      <a:gd name="T3" fmla="*/ 14131 h 21600"/>
                      <a:gd name="T4" fmla="*/ 19992 w 40260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260" h="21600" fill="none" extrusionOk="0">
                        <a:moveTo>
                          <a:pt x="-1" y="13421"/>
                        </a:moveTo>
                        <a:cubicBezTo>
                          <a:pt x="3320" y="5303"/>
                          <a:pt x="11220" y="-1"/>
                          <a:pt x="19992" y="0"/>
                        </a:cubicBezTo>
                        <a:cubicBezTo>
                          <a:pt x="29040" y="0"/>
                          <a:pt x="37130" y="5640"/>
                          <a:pt x="40259" y="14131"/>
                        </a:cubicBezTo>
                      </a:path>
                      <a:path w="40260" h="21600" stroke="0" extrusionOk="0">
                        <a:moveTo>
                          <a:pt x="-1" y="13421"/>
                        </a:moveTo>
                        <a:cubicBezTo>
                          <a:pt x="3320" y="5303"/>
                          <a:pt x="11220" y="-1"/>
                          <a:pt x="19992" y="0"/>
                        </a:cubicBezTo>
                        <a:cubicBezTo>
                          <a:pt x="29040" y="0"/>
                          <a:pt x="37130" y="5640"/>
                          <a:pt x="40259" y="14131"/>
                        </a:cubicBezTo>
                        <a:lnTo>
                          <a:pt x="19992" y="21600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DBE5F1"/>
                      </a:gs>
                      <a:gs pos="100000">
                        <a:srgbClr val="DBE5F1">
                          <a:gamma/>
                          <a:tint val="20000"/>
                          <a:invGamma/>
                        </a:srgbClr>
                      </a:gs>
                    </a:gsLst>
                    <a:lin ang="2700000" scaled="1"/>
                  </a:gra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de-AT"/>
                  </a:p>
                </p:txBody>
              </p:sp>
              <p:sp>
                <p:nvSpPr>
                  <p:cNvPr id="19" name="Arc 14"/>
                  <p:cNvSpPr>
                    <a:spLocks/>
                  </p:cNvSpPr>
                  <p:nvPr/>
                </p:nvSpPr>
                <p:spPr bwMode="auto">
                  <a:xfrm rot="10800000" flipH="1" flipV="1">
                    <a:off x="4000" y="10709"/>
                    <a:ext cx="4365" cy="701"/>
                  </a:xfrm>
                  <a:custGeom>
                    <a:avLst/>
                    <a:gdLst>
                      <a:gd name="G0" fmla="+- 19992 0 0"/>
                      <a:gd name="G1" fmla="+- 21600 0 0"/>
                      <a:gd name="G2" fmla="+- 21600 0 0"/>
                      <a:gd name="T0" fmla="*/ 0 w 40260"/>
                      <a:gd name="T1" fmla="*/ 13422 h 21600"/>
                      <a:gd name="T2" fmla="*/ 40260 w 40260"/>
                      <a:gd name="T3" fmla="*/ 14131 h 21600"/>
                      <a:gd name="T4" fmla="*/ 19992 w 40260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260" h="21600" fill="none" extrusionOk="0">
                        <a:moveTo>
                          <a:pt x="-1" y="13421"/>
                        </a:moveTo>
                        <a:cubicBezTo>
                          <a:pt x="3320" y="5303"/>
                          <a:pt x="11220" y="-1"/>
                          <a:pt x="19992" y="0"/>
                        </a:cubicBezTo>
                        <a:cubicBezTo>
                          <a:pt x="29040" y="0"/>
                          <a:pt x="37130" y="5640"/>
                          <a:pt x="40259" y="14131"/>
                        </a:cubicBezTo>
                      </a:path>
                      <a:path w="40260" h="21600" stroke="0" extrusionOk="0">
                        <a:moveTo>
                          <a:pt x="-1" y="13421"/>
                        </a:moveTo>
                        <a:cubicBezTo>
                          <a:pt x="3320" y="5303"/>
                          <a:pt x="11220" y="-1"/>
                          <a:pt x="19992" y="0"/>
                        </a:cubicBezTo>
                        <a:cubicBezTo>
                          <a:pt x="29040" y="0"/>
                          <a:pt x="37130" y="5640"/>
                          <a:pt x="40259" y="14131"/>
                        </a:cubicBezTo>
                        <a:lnTo>
                          <a:pt x="19992" y="21600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DBE5F1"/>
                      </a:gs>
                      <a:gs pos="100000">
                        <a:srgbClr val="DBE5F1">
                          <a:gamma/>
                          <a:tint val="20000"/>
                          <a:invGamma/>
                        </a:srgbClr>
                      </a:gs>
                    </a:gsLst>
                    <a:lin ang="2700000" scaled="1"/>
                  </a:gra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de-AT"/>
                  </a:p>
                </p:txBody>
              </p:sp>
            </p:grpSp>
            <p:sp>
              <p:nvSpPr>
                <p:cNvPr id="17" name="Oval 15"/>
                <p:cNvSpPr>
                  <a:spLocks noChangeArrowheads="1"/>
                </p:cNvSpPr>
                <p:nvPr/>
              </p:nvSpPr>
              <p:spPr bwMode="auto">
                <a:xfrm rot="-1022691">
                  <a:off x="2905" y="9436"/>
                  <a:ext cx="340" cy="3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BFBFBF">
                        <a:gamma/>
                        <a:shade val="60000"/>
                        <a:invGamma/>
                      </a:srgbClr>
                    </a:gs>
                    <a:gs pos="100000">
                      <a:srgbClr val="BFBFBF"/>
                    </a:gs>
                  </a:gsLst>
                  <a:lin ang="2700000" scaled="1"/>
                </a:gra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AT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2545299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1D32B2-D1A8-4272-8B5C-967EAA53E7B3}" type="slidenum">
              <a:rPr lang="de-DE" smtClean="0"/>
              <a:pPr>
                <a:defRPr/>
              </a:pPr>
              <a:t>5</a:t>
            </a:fld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14400" y="4365104"/>
            <a:ext cx="4801019" cy="757445"/>
          </a:xfrm>
        </p:spPr>
        <p:txBody>
          <a:bodyPr/>
          <a:lstStyle/>
          <a:p>
            <a:pPr lvl="0">
              <a:spcBef>
                <a:spcPct val="0"/>
              </a:spcBef>
            </a:pPr>
            <a:r>
              <a:rPr lang="de-DE" b="1" dirty="0" err="1"/>
              <a:t>Figure</a:t>
            </a:r>
            <a:r>
              <a:rPr lang="de-DE" b="1" dirty="0"/>
              <a:t> 1 </a:t>
            </a:r>
            <a:r>
              <a:rPr lang="de-DE" b="1" dirty="0" smtClean="0"/>
              <a:t>:</a:t>
            </a:r>
            <a:r>
              <a:rPr lang="de-DE" dirty="0" smtClean="0"/>
              <a:t> Return </a:t>
            </a:r>
            <a:r>
              <a:rPr lang="de-DE" dirty="0" err="1" smtClean="0"/>
              <a:t>intervals</a:t>
            </a:r>
            <a:r>
              <a:rPr lang="de-DE" dirty="0" smtClean="0"/>
              <a:t> </a:t>
            </a:r>
            <a:endParaRPr lang="de-DE" dirty="0"/>
          </a:p>
        </p:txBody>
      </p:sp>
      <p:grpSp>
        <p:nvGrpSpPr>
          <p:cNvPr id="4" name="Gruppieren 3"/>
          <p:cNvGrpSpPr/>
          <p:nvPr/>
        </p:nvGrpSpPr>
        <p:grpSpPr>
          <a:xfrm>
            <a:off x="792000" y="792000"/>
            <a:ext cx="7416824" cy="3384376"/>
            <a:chOff x="971600" y="1052736"/>
            <a:chExt cx="7416824" cy="3384376"/>
          </a:xfrm>
        </p:grpSpPr>
        <p:sp>
          <p:nvSpPr>
            <p:cNvPr id="5" name="Textfeld 2"/>
            <p:cNvSpPr txBox="1">
              <a:spLocks noChangeArrowheads="1"/>
            </p:cNvSpPr>
            <p:nvPr/>
          </p:nvSpPr>
          <p:spPr bwMode="auto">
            <a:xfrm>
              <a:off x="1884091" y="3501008"/>
              <a:ext cx="743693" cy="58609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lnSpc>
                  <a:spcPct val="120000"/>
                </a:lnSpc>
                <a:spcBef>
                  <a:spcPts val="600"/>
                </a:spcBef>
                <a:spcAft>
                  <a:spcPts val="0"/>
                </a:spcAft>
              </a:pPr>
              <a:r>
                <a:rPr lang="de-DE" sz="2800" dirty="0">
                  <a:effectLst/>
                  <a:latin typeface="+mn-lt"/>
                  <a:ea typeface="Calibri" panose="020F0502020204030204" pitchFamily="34" charset="0"/>
                  <a:cs typeface="Times New Roman" panose="02020603050405020304" pitchFamily="18" charset="0"/>
                </a:rPr>
                <a:t>0%</a:t>
              </a:r>
            </a:p>
          </p:txBody>
        </p:sp>
        <p:sp>
          <p:nvSpPr>
            <p:cNvPr id="6" name="Textfeld 2"/>
            <p:cNvSpPr txBox="1">
              <a:spLocks noChangeArrowheads="1"/>
            </p:cNvSpPr>
            <p:nvPr/>
          </p:nvSpPr>
          <p:spPr bwMode="auto">
            <a:xfrm>
              <a:off x="2212984" y="1332107"/>
              <a:ext cx="1980000" cy="622819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120000"/>
                </a:lnSpc>
                <a:spcBef>
                  <a:spcPts val="600"/>
                </a:spcBef>
                <a:spcAft>
                  <a:spcPts val="0"/>
                </a:spcAft>
              </a:pPr>
              <a:r>
                <a:rPr lang="de-DE" sz="2800" dirty="0">
                  <a:effectLst/>
                  <a:latin typeface="+mn-lt"/>
                  <a:ea typeface="Calibri" panose="020F0502020204030204" pitchFamily="34" charset="0"/>
                  <a:cs typeface="Times New Roman" panose="02020603050405020304" pitchFamily="18" charset="0"/>
                </a:rPr>
                <a:t>Low-Profit</a:t>
              </a:r>
            </a:p>
          </p:txBody>
        </p:sp>
        <p:sp>
          <p:nvSpPr>
            <p:cNvPr id="7" name="Textfeld 2"/>
            <p:cNvSpPr txBox="1">
              <a:spLocks noChangeArrowheads="1"/>
            </p:cNvSpPr>
            <p:nvPr/>
          </p:nvSpPr>
          <p:spPr bwMode="auto">
            <a:xfrm>
              <a:off x="5076056" y="3501008"/>
              <a:ext cx="764681" cy="58609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lnSpc>
                  <a:spcPct val="120000"/>
                </a:lnSpc>
                <a:spcBef>
                  <a:spcPts val="600"/>
                </a:spcBef>
                <a:spcAft>
                  <a:spcPts val="0"/>
                </a:spcAft>
              </a:pPr>
              <a:r>
                <a:rPr lang="de-DE" sz="2800" dirty="0">
                  <a:effectLst/>
                  <a:latin typeface="+mn-lt"/>
                  <a:ea typeface="Calibri" panose="020F0502020204030204" pitchFamily="34" charset="0"/>
                  <a:cs typeface="Times New Roman" panose="02020603050405020304" pitchFamily="18" charset="0"/>
                </a:rPr>
                <a:t>5%</a:t>
              </a:r>
            </a:p>
          </p:txBody>
        </p:sp>
        <p:sp>
          <p:nvSpPr>
            <p:cNvPr id="8" name="Textfeld 2"/>
            <p:cNvSpPr txBox="1">
              <a:spLocks noChangeArrowheads="1"/>
            </p:cNvSpPr>
            <p:nvPr/>
          </p:nvSpPr>
          <p:spPr bwMode="auto">
            <a:xfrm>
              <a:off x="4192984" y="2170220"/>
              <a:ext cx="3879478" cy="624054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120000"/>
                </a:lnSpc>
                <a:spcBef>
                  <a:spcPts val="600"/>
                </a:spcBef>
                <a:spcAft>
                  <a:spcPts val="0"/>
                </a:spcAft>
              </a:pPr>
              <a:r>
                <a:rPr lang="de-DE" sz="2800" dirty="0" err="1">
                  <a:effectLst/>
                  <a:latin typeface="+mn-lt"/>
                  <a:ea typeface="Calibri" panose="020F0502020204030204" pitchFamily="34" charset="0"/>
                  <a:cs typeface="Times New Roman" panose="02020603050405020304" pitchFamily="18" charset="0"/>
                </a:rPr>
                <a:t>For</a:t>
              </a:r>
              <a:r>
                <a:rPr lang="de-DE" sz="2800" dirty="0">
                  <a:effectLst/>
                  <a:latin typeface="+mn-lt"/>
                  <a:ea typeface="Calibri" panose="020F0502020204030204" pitchFamily="34" charset="0"/>
                  <a:cs typeface="Times New Roman" panose="02020603050405020304" pitchFamily="18" charset="0"/>
                </a:rPr>
                <a:t>-Profit</a:t>
              </a:r>
            </a:p>
          </p:txBody>
        </p:sp>
        <p:sp>
          <p:nvSpPr>
            <p:cNvPr id="9" name="Textfeld 2"/>
            <p:cNvSpPr txBox="1">
              <a:spLocks noChangeArrowheads="1"/>
            </p:cNvSpPr>
            <p:nvPr/>
          </p:nvSpPr>
          <p:spPr bwMode="auto">
            <a:xfrm>
              <a:off x="1247464" y="2170220"/>
              <a:ext cx="1980000" cy="62405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120000"/>
                </a:lnSpc>
                <a:spcBef>
                  <a:spcPts val="600"/>
                </a:spcBef>
                <a:spcAft>
                  <a:spcPts val="0"/>
                </a:spcAft>
              </a:pPr>
              <a:r>
                <a:rPr lang="de-DE" sz="2800" dirty="0">
                  <a:effectLst/>
                  <a:latin typeface="+mn-lt"/>
                  <a:ea typeface="Calibri" panose="020F0502020204030204" pitchFamily="34" charset="0"/>
                  <a:cs typeface="Times New Roman" panose="02020603050405020304" pitchFamily="18" charset="0"/>
                </a:rPr>
                <a:t>Non-Profit</a:t>
              </a:r>
            </a:p>
          </p:txBody>
        </p:sp>
        <p:cxnSp>
          <p:nvCxnSpPr>
            <p:cNvPr id="13" name="Gerader Verbinder 12"/>
            <p:cNvCxnSpPr/>
            <p:nvPr/>
          </p:nvCxnSpPr>
          <p:spPr>
            <a:xfrm>
              <a:off x="5364088" y="3088152"/>
              <a:ext cx="0" cy="41423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4" name="Gruppieren 13"/>
            <p:cNvGrpSpPr/>
            <p:nvPr/>
          </p:nvGrpSpPr>
          <p:grpSpPr>
            <a:xfrm>
              <a:off x="1247464" y="3088152"/>
              <a:ext cx="6840000" cy="414234"/>
              <a:chOff x="0" y="0"/>
              <a:chExt cx="2843530" cy="179638"/>
            </a:xfrm>
          </p:grpSpPr>
          <p:cxnSp>
            <p:nvCxnSpPr>
              <p:cNvPr id="15" name="Gerader Verbinder 14"/>
              <p:cNvCxnSpPr/>
              <p:nvPr/>
            </p:nvCxnSpPr>
            <p:spPr>
              <a:xfrm>
                <a:off x="421420" y="0"/>
                <a:ext cx="0" cy="179638"/>
              </a:xfrm>
              <a:prstGeom prst="line">
                <a:avLst/>
              </a:prstGeom>
              <a:ln w="12700">
                <a:solidFill>
                  <a:schemeClr val="tx1"/>
                </a:solidFill>
                <a:tailEnd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Gerade Verbindung mit Pfeil 15"/>
              <p:cNvCxnSpPr/>
              <p:nvPr/>
            </p:nvCxnSpPr>
            <p:spPr>
              <a:xfrm>
                <a:off x="0" y="95416"/>
                <a:ext cx="2843530" cy="0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" name="Textfeld 2"/>
            <p:cNvSpPr txBox="1">
              <a:spLocks noChangeArrowheads="1"/>
            </p:cNvSpPr>
            <p:nvPr/>
          </p:nvSpPr>
          <p:spPr bwMode="auto">
            <a:xfrm>
              <a:off x="5868144" y="3501008"/>
              <a:ext cx="2403672" cy="58609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lnSpc>
                  <a:spcPct val="120000"/>
                </a:lnSpc>
                <a:spcBef>
                  <a:spcPts val="600"/>
                </a:spcBef>
                <a:spcAft>
                  <a:spcPts val="0"/>
                </a:spcAft>
              </a:pPr>
              <a:r>
                <a:rPr lang="de-DE" sz="2800" dirty="0" smtClean="0">
                  <a:latin typeface="+mn-lt"/>
                  <a:ea typeface="Calibri" panose="020F0502020204030204" pitchFamily="34" charset="0"/>
                  <a:cs typeface="Times New Roman" panose="02020603050405020304" pitchFamily="18" charset="0"/>
                </a:rPr>
                <a:t>Rate </a:t>
              </a:r>
              <a:r>
                <a:rPr lang="de-DE" sz="2800" dirty="0" err="1" smtClean="0">
                  <a:latin typeface="+mn-lt"/>
                  <a:ea typeface="Calibri" panose="020F0502020204030204" pitchFamily="34" charset="0"/>
                  <a:cs typeface="Times New Roman" panose="02020603050405020304" pitchFamily="18" charset="0"/>
                </a:rPr>
                <a:t>of</a:t>
              </a:r>
              <a:r>
                <a:rPr lang="de-DE" sz="2800" dirty="0" smtClean="0">
                  <a:latin typeface="+mn-lt"/>
                  <a:ea typeface="Calibri" panose="020F0502020204030204" pitchFamily="34" charset="0"/>
                  <a:cs typeface="Times New Roman" panose="02020603050405020304" pitchFamily="18" charset="0"/>
                </a:rPr>
                <a:t> Return</a:t>
              </a:r>
              <a:endParaRPr lang="de-DE" sz="28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Rechteck 11"/>
            <p:cNvSpPr/>
            <p:nvPr/>
          </p:nvSpPr>
          <p:spPr>
            <a:xfrm>
              <a:off x="971600" y="1052736"/>
              <a:ext cx="7416824" cy="3384376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de-DE"/>
            </a:p>
          </p:txBody>
        </p:sp>
      </p:grpSp>
    </p:spTree>
    <p:extLst>
      <p:ext uri="{BB962C8B-B14F-4D97-AF65-F5344CB8AC3E}">
        <p14:creationId xmlns:p14="http://schemas.microsoft.com/office/powerpoint/2010/main" val="40764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" name="Gruppieren 81"/>
          <p:cNvGrpSpPr/>
          <p:nvPr/>
        </p:nvGrpSpPr>
        <p:grpSpPr>
          <a:xfrm>
            <a:off x="4067944" y="2132856"/>
            <a:ext cx="5326898" cy="3537394"/>
            <a:chOff x="3995936" y="1897000"/>
            <a:chExt cx="5760640" cy="3825426"/>
          </a:xfrm>
        </p:grpSpPr>
        <p:grpSp>
          <p:nvGrpSpPr>
            <p:cNvPr id="83" name="Gruppieren 82"/>
            <p:cNvGrpSpPr/>
            <p:nvPr/>
          </p:nvGrpSpPr>
          <p:grpSpPr>
            <a:xfrm>
              <a:off x="3995936" y="1897000"/>
              <a:ext cx="5760640" cy="3825426"/>
              <a:chOff x="3995936" y="1897000"/>
              <a:chExt cx="5760640" cy="3825426"/>
            </a:xfrm>
          </p:grpSpPr>
          <p:pic>
            <p:nvPicPr>
              <p:cNvPr id="85" name="Inhaltsplatzhalter 9" descr="Kostenloses Foto: &lt;strong&gt;Brille&lt;/strong&gt;, Lesebrille, Schwarze &lt;strong&gt;Brille&lt;/strong&gt; ...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995936" y="1897000"/>
                <a:ext cx="5760640" cy="3825426"/>
              </a:xfrm>
              <a:prstGeom prst="rect">
                <a:avLst/>
              </a:prstGeom>
              <a:scene3d>
                <a:camera prst="perspectiveContrastingRightFacing"/>
                <a:lightRig rig="threePt" dir="t"/>
              </a:scene3d>
            </p:spPr>
          </p:pic>
          <p:pic>
            <p:nvPicPr>
              <p:cNvPr id="86" name="Picture 3" descr="C:\Dateien Christian\Medien Graphiken\Logo 12.16.png"/>
              <p:cNvPicPr>
                <a:picLocks noChangeAspect="1" noChangeArrowheads="1"/>
              </p:cNvPicPr>
              <p:nvPr/>
            </p:nvPicPr>
            <p:blipFill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rcRect/>
              <a:stretch>
                <a:fillRect/>
              </a:stretch>
            </p:blipFill>
            <p:spPr bwMode="auto">
              <a:xfrm rot="21226065">
                <a:off x="5062174" y="4944293"/>
                <a:ext cx="1421269" cy="681151"/>
              </a:xfrm>
              <a:prstGeom prst="rect">
                <a:avLst/>
              </a:prstGeom>
              <a:noFill/>
              <a:scene3d>
                <a:camera prst="isometricOffAxis1Right"/>
                <a:lightRig rig="threePt" dir="t"/>
              </a:scene3d>
            </p:spPr>
          </p:pic>
        </p:grpSp>
        <p:pic>
          <p:nvPicPr>
            <p:cNvPr id="84" name="Grafik 83" descr="Your Blog - schwartzsclsecjbnj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77456"/>
            <a:stretch/>
          </p:blipFill>
          <p:spPr>
            <a:xfrm>
              <a:off x="6857665" y="4450686"/>
              <a:ext cx="1511499" cy="659732"/>
            </a:xfrm>
            <a:prstGeom prst="rect">
              <a:avLst/>
            </a:prstGeom>
            <a:scene3d>
              <a:camera prst="isometricRightUp"/>
              <a:lightRig rig="threePt" dir="t"/>
            </a:scene3d>
          </p:spPr>
        </p:pic>
      </p:grp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spcBef>
                <a:spcPts val="1800"/>
              </a:spcBef>
            </a:pPr>
            <a:r>
              <a:rPr lang="de-AT" dirty="0"/>
              <a:t>2</a:t>
            </a:r>
            <a:r>
              <a:rPr lang="de-AT" dirty="0">
                <a:solidFill>
                  <a:schemeClr val="accent1">
                    <a:lumMod val="75000"/>
                  </a:schemeClr>
                </a:solidFill>
              </a:rPr>
              <a:t>	</a:t>
            </a:r>
            <a:r>
              <a:rPr lang="de-DE" dirty="0" smtClean="0"/>
              <a:t>Best </a:t>
            </a:r>
            <a:r>
              <a:rPr lang="de-DE" dirty="0"/>
              <a:t>Practice</a:t>
            </a:r>
          </a:p>
        </p:txBody>
      </p:sp>
      <p:sp>
        <p:nvSpPr>
          <p:cNvPr id="80" name="Foliennummernplatzhalter 1">
            <a:extLst>
              <a:ext uri="{FF2B5EF4-FFF2-40B4-BE49-F238E27FC236}">
                <a16:creationId xmlns:a16="http://schemas.microsoft.com/office/drawing/2014/main" id="{03220D38-4284-4BE0-9DFF-8B532D050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072462" y="6143644"/>
            <a:ext cx="633402" cy="365125"/>
          </a:xfrm>
        </p:spPr>
        <p:txBody>
          <a:bodyPr/>
          <a:lstStyle/>
          <a:p>
            <a:pPr>
              <a:defRPr/>
            </a:pPr>
            <a:fld id="{0B1D32B2-D1A8-4272-8B5C-967EAA53E7B3}" type="slidenum">
              <a:rPr lang="de-DE" smtClean="0"/>
              <a:pPr>
                <a:defRPr/>
              </a:pPr>
              <a:t>6</a:t>
            </a:fld>
            <a:endParaRPr lang="de-DE" dirty="0"/>
          </a:p>
        </p:txBody>
      </p:sp>
      <p:sp>
        <p:nvSpPr>
          <p:cNvPr id="81" name="Inhaltsplatzhalter 2"/>
          <p:cNvSpPr>
            <a:spLocks noGrp="1"/>
          </p:cNvSpPr>
          <p:nvPr>
            <p:ph idx="1"/>
          </p:nvPr>
        </p:nvSpPr>
        <p:spPr>
          <a:xfrm>
            <a:off x="914399" y="1966509"/>
            <a:ext cx="7690049" cy="3118675"/>
          </a:xfrm>
        </p:spPr>
        <p:txBody>
          <a:bodyPr/>
          <a:lstStyle/>
          <a:p>
            <a:pPr marL="536575" indent="-358775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de-DE" dirty="0" err="1" smtClean="0"/>
              <a:t>Farming</a:t>
            </a:r>
            <a:r>
              <a:rPr lang="de-DE" dirty="0" smtClean="0"/>
              <a:t> / </a:t>
            </a:r>
            <a:r>
              <a:rPr lang="de-DE" dirty="0" err="1" smtClean="0"/>
              <a:t>food</a:t>
            </a:r>
            <a:r>
              <a:rPr lang="de-DE" dirty="0" smtClean="0"/>
              <a:t> </a:t>
            </a:r>
            <a:r>
              <a:rPr lang="de-DE" dirty="0" err="1" smtClean="0"/>
              <a:t>industry</a:t>
            </a:r>
            <a:endParaRPr lang="de-DE" dirty="0" smtClean="0"/>
          </a:p>
          <a:p>
            <a:pPr marL="539750" indent="-360363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de-DE" dirty="0" err="1" smtClean="0"/>
              <a:t>Energy</a:t>
            </a:r>
            <a:r>
              <a:rPr lang="de-DE" dirty="0" smtClean="0"/>
              <a:t> </a:t>
            </a:r>
            <a:r>
              <a:rPr lang="de-DE" dirty="0" err="1"/>
              <a:t>supply</a:t>
            </a:r>
            <a:endParaRPr lang="de-DE" dirty="0" smtClean="0"/>
          </a:p>
          <a:p>
            <a:pPr marL="539750" indent="-360363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de-DE" dirty="0" err="1" smtClean="0"/>
              <a:t>Sustainable</a:t>
            </a:r>
            <a:r>
              <a:rPr lang="de-DE" dirty="0" smtClean="0"/>
              <a:t> </a:t>
            </a:r>
            <a:r>
              <a:rPr lang="de-DE" dirty="0" err="1" smtClean="0"/>
              <a:t>banking</a:t>
            </a:r>
            <a:endParaRPr lang="de-DE" dirty="0" smtClean="0"/>
          </a:p>
          <a:p>
            <a:pPr marL="539750" indent="-360363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de-DE" dirty="0" err="1" smtClean="0"/>
              <a:t>Housing</a:t>
            </a:r>
            <a:endParaRPr lang="de-DE" dirty="0"/>
          </a:p>
          <a:p>
            <a:pPr marL="539750" indent="-360363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de-DE" dirty="0" smtClean="0"/>
              <a:t>Fair </a:t>
            </a:r>
            <a:r>
              <a:rPr lang="de-DE" dirty="0" err="1" smtClean="0"/>
              <a:t>trade</a:t>
            </a:r>
            <a:endParaRPr lang="de-DE" dirty="0" smtClean="0"/>
          </a:p>
          <a:p>
            <a:pPr marL="539750" indent="-360363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de-DE" dirty="0" smtClean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8586349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1D32B2-D1A8-4272-8B5C-967EAA53E7B3}" type="slidenum">
              <a:rPr lang="de-DE" smtClean="0"/>
              <a:pPr>
                <a:defRPr/>
              </a:pPr>
              <a:t>7</a:t>
            </a:fld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01875" y="2780928"/>
            <a:ext cx="7414542" cy="3168352"/>
          </a:xfrm>
        </p:spPr>
        <p:txBody>
          <a:bodyPr/>
          <a:lstStyle/>
          <a:p>
            <a:pPr marL="530225" indent="-354013">
              <a:spcBef>
                <a:spcPts val="6000"/>
              </a:spcBef>
              <a:buFont typeface="Arial" panose="020B0604020202020204" pitchFamily="34" charset="0"/>
              <a:buChar char="•"/>
            </a:pPr>
            <a:r>
              <a:rPr lang="de-DE" dirty="0"/>
              <a:t>R</a:t>
            </a:r>
            <a:r>
              <a:rPr lang="de-DE" dirty="0" smtClean="0"/>
              <a:t>egional </a:t>
            </a:r>
            <a:r>
              <a:rPr lang="de-DE" dirty="0"/>
              <a:t>"</a:t>
            </a:r>
            <a:r>
              <a:rPr lang="de-DE" dirty="0" err="1"/>
              <a:t>citizen</a:t>
            </a:r>
            <a:r>
              <a:rPr lang="de-DE" dirty="0"/>
              <a:t> stock </a:t>
            </a:r>
            <a:r>
              <a:rPr lang="de-DE" dirty="0" err="1"/>
              <a:t>corporation</a:t>
            </a:r>
            <a:r>
              <a:rPr lang="de-DE" dirty="0"/>
              <a:t>“</a:t>
            </a:r>
            <a:endParaRPr lang="de-DE" dirty="0" smtClean="0"/>
          </a:p>
          <a:p>
            <a:pPr marL="530225" indent="-354013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dirty="0"/>
              <a:t>C</a:t>
            </a:r>
            <a:r>
              <a:rPr lang="en-US" dirty="0" smtClean="0"/>
              <a:t>urrently </a:t>
            </a:r>
            <a:r>
              <a:rPr lang="en-US" dirty="0"/>
              <a:t>no dividends to the owners</a:t>
            </a:r>
            <a:r>
              <a:rPr lang="de-DE" dirty="0" smtClean="0"/>
              <a:t> </a:t>
            </a:r>
          </a:p>
          <a:p>
            <a:pPr>
              <a:spcBef>
                <a:spcPts val="3000"/>
              </a:spcBef>
            </a:pPr>
            <a:r>
              <a:rPr lang="de-DE" sz="2000" dirty="0" smtClean="0"/>
              <a:t>NDR 2019: </a:t>
            </a:r>
            <a:r>
              <a:rPr lang="de-DE" sz="2000" u="sng" dirty="0" smtClean="0">
                <a:hlinkClick r:id="rId2"/>
              </a:rPr>
              <a:t>https</a:t>
            </a:r>
            <a:r>
              <a:rPr lang="de-DE" sz="2000" u="sng" dirty="0">
                <a:hlinkClick r:id="rId2"/>
              </a:rPr>
              <a:t>://www.youtube.com/watch?v=HWT-r0bVfu4</a:t>
            </a:r>
            <a:endParaRPr lang="de-DE" sz="2000" u="sng" dirty="0"/>
          </a:p>
          <a:p>
            <a:pPr marL="4763" indent="-4763">
              <a:spcBef>
                <a:spcPts val="1200"/>
              </a:spcBef>
            </a:pPr>
            <a:r>
              <a:rPr lang="de-DE" sz="2000" dirty="0"/>
              <a:t>Regionalwert AG </a:t>
            </a:r>
            <a:r>
              <a:rPr lang="de-DE" sz="2000" dirty="0" smtClean="0"/>
              <a:t>Münsterland 2020:</a:t>
            </a:r>
            <a:r>
              <a:rPr lang="de-DE" sz="2000" dirty="0"/>
              <a:t/>
            </a:r>
            <a:br>
              <a:rPr lang="de-DE" sz="2000" dirty="0"/>
            </a:br>
            <a:r>
              <a:rPr lang="de-DE" sz="2000" u="sng" dirty="0" smtClean="0">
                <a:hlinkClick r:id="rId3"/>
              </a:rPr>
              <a:t>https</a:t>
            </a:r>
            <a:r>
              <a:rPr lang="de-DE" sz="2000" u="sng" dirty="0">
                <a:hlinkClick r:id="rId3"/>
              </a:rPr>
              <a:t>://</a:t>
            </a:r>
            <a:r>
              <a:rPr lang="de-DE" sz="2000" u="sng" dirty="0" smtClean="0">
                <a:hlinkClick r:id="rId3"/>
              </a:rPr>
              <a:t>www.youtube.com/watch?v=bZboBLUCSq0</a:t>
            </a:r>
            <a:endParaRPr lang="de-DE" sz="2000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032190"/>
            <a:ext cx="2809051" cy="1460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4185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1D32B2-D1A8-4272-8B5C-967EAA53E7B3}" type="slidenum">
              <a:rPr lang="de-DE" smtClean="0"/>
              <a:pPr>
                <a:defRPr/>
              </a:pPr>
              <a:t>8</a:t>
            </a:fld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14400" y="2852936"/>
            <a:ext cx="7618040" cy="2520279"/>
          </a:xfrm>
        </p:spPr>
        <p:txBody>
          <a:bodyPr/>
          <a:lstStyle/>
          <a:p>
            <a:pPr marL="530225" indent="-354013">
              <a:spcBef>
                <a:spcPts val="6000"/>
              </a:spcBef>
              <a:buFont typeface="Arial" panose="020B0604020202020204" pitchFamily="34" charset="0"/>
              <a:buChar char="•"/>
            </a:pPr>
            <a:r>
              <a:rPr lang="de-DE" dirty="0" smtClean="0"/>
              <a:t>„</a:t>
            </a:r>
            <a:r>
              <a:rPr lang="en-US" dirty="0"/>
              <a:t>C</a:t>
            </a:r>
            <a:r>
              <a:rPr lang="en-US" dirty="0" smtClean="0"/>
              <a:t>itizen </a:t>
            </a:r>
            <a:r>
              <a:rPr lang="en-US" dirty="0"/>
              <a:t>energy </a:t>
            </a:r>
            <a:r>
              <a:rPr lang="en-US" dirty="0" smtClean="0"/>
              <a:t>company” / stock corporation </a:t>
            </a:r>
            <a:endParaRPr lang="de-DE" dirty="0" smtClean="0"/>
          </a:p>
          <a:p>
            <a:pPr marL="530225" indent="-354013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dirty="0"/>
              <a:t>S</a:t>
            </a:r>
            <a:r>
              <a:rPr lang="en-US" dirty="0" smtClean="0"/>
              <a:t>hares </a:t>
            </a:r>
            <a:r>
              <a:rPr lang="en-US" dirty="0"/>
              <a:t>are not traded on the stock exchange, but on their own platform</a:t>
            </a:r>
            <a:endParaRPr lang="de-DE" dirty="0" smtClean="0"/>
          </a:p>
          <a:p>
            <a:pPr>
              <a:spcBef>
                <a:spcPts val="3000"/>
              </a:spcBef>
            </a:pPr>
            <a:r>
              <a:rPr lang="de-DE" sz="2000" dirty="0"/>
              <a:t>M</a:t>
            </a:r>
            <a:r>
              <a:rPr lang="de-DE" sz="2000" dirty="0" smtClean="0"/>
              <a:t>agazine: </a:t>
            </a:r>
            <a:r>
              <a:rPr lang="de-DE" sz="2000" dirty="0" smtClean="0">
                <a:hlinkClick r:id="rId2"/>
              </a:rPr>
              <a:t>https://</a:t>
            </a:r>
            <a:r>
              <a:rPr lang="de-DE" sz="2000" dirty="0">
                <a:hlinkClick r:id="rId2"/>
              </a:rPr>
              <a:t>www.energiezukunft.eu/service/magazine</a:t>
            </a:r>
            <a:r>
              <a:rPr lang="de-DE" sz="2000" dirty="0" smtClean="0">
                <a:hlinkClick r:id="rId2"/>
              </a:rPr>
              <a:t>/</a:t>
            </a:r>
            <a:endParaRPr lang="de-DE" sz="2000" dirty="0" smtClean="0"/>
          </a:p>
        </p:txBody>
      </p:sp>
      <p:grpSp>
        <p:nvGrpSpPr>
          <p:cNvPr id="6" name="Gruppieren 5"/>
          <p:cNvGrpSpPr/>
          <p:nvPr/>
        </p:nvGrpSpPr>
        <p:grpSpPr>
          <a:xfrm>
            <a:off x="1226354" y="1124744"/>
            <a:ext cx="3497066" cy="1259136"/>
            <a:chOff x="4327307" y="1030405"/>
            <a:chExt cx="4061856" cy="1462491"/>
          </a:xfrm>
        </p:grpSpPr>
        <p:pic>
          <p:nvPicPr>
            <p:cNvPr id="4" name="Grafik 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27307" y="1047286"/>
              <a:ext cx="4061856" cy="1408736"/>
            </a:xfrm>
            <a:prstGeom prst="rect">
              <a:avLst/>
            </a:prstGeom>
          </p:spPr>
        </p:pic>
        <p:sp>
          <p:nvSpPr>
            <p:cNvPr id="5" name="Abgerundetes Rechteck 4"/>
            <p:cNvSpPr/>
            <p:nvPr/>
          </p:nvSpPr>
          <p:spPr>
            <a:xfrm>
              <a:off x="4355976" y="1030405"/>
              <a:ext cx="4033187" cy="1462491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</p:spTree>
    <p:extLst>
      <p:ext uri="{BB962C8B-B14F-4D97-AF65-F5344CB8AC3E}">
        <p14:creationId xmlns:p14="http://schemas.microsoft.com/office/powerpoint/2010/main" val="2210734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1D32B2-D1A8-4272-8B5C-967EAA53E7B3}" type="slidenum">
              <a:rPr lang="de-DE" smtClean="0"/>
              <a:pPr>
                <a:defRPr/>
              </a:pPr>
              <a:t>9</a:t>
            </a:fld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14400" y="1030405"/>
            <a:ext cx="7330008" cy="5113239"/>
          </a:xfrm>
        </p:spPr>
        <p:txBody>
          <a:bodyPr/>
          <a:lstStyle/>
          <a:p>
            <a:pPr>
              <a:spcBef>
                <a:spcPts val="3000"/>
              </a:spcBef>
            </a:pPr>
            <a:r>
              <a:rPr lang="en-US" b="1" dirty="0">
                <a:solidFill>
                  <a:schemeClr val="accent1"/>
                </a:solidFill>
              </a:rPr>
              <a:t>Other low-profit </a:t>
            </a:r>
            <a:r>
              <a:rPr lang="en-US" b="1" dirty="0" smtClean="0">
                <a:solidFill>
                  <a:schemeClr val="accent1"/>
                </a:solidFill>
              </a:rPr>
              <a:t>energy suppliers</a:t>
            </a:r>
            <a:endParaRPr lang="de-DE" b="1" dirty="0" smtClean="0">
              <a:solidFill>
                <a:schemeClr val="accent1"/>
              </a:solidFill>
            </a:endParaRPr>
          </a:p>
          <a:p>
            <a:pPr marL="539750" indent="-360363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de-DE" dirty="0" smtClean="0"/>
              <a:t>Green Planet </a:t>
            </a:r>
            <a:r>
              <a:rPr lang="de-DE" dirty="0" err="1" smtClean="0"/>
              <a:t>Energy</a:t>
            </a:r>
            <a:r>
              <a:rPr lang="de-DE" dirty="0" smtClean="0"/>
              <a:t> eG</a:t>
            </a:r>
          </a:p>
          <a:p>
            <a:pPr marL="539750" indent="-360363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DE" dirty="0" smtClean="0"/>
              <a:t>EWS </a:t>
            </a:r>
            <a:r>
              <a:rPr lang="de-DE" dirty="0"/>
              <a:t>Elektrizitätswerke </a:t>
            </a:r>
            <a:r>
              <a:rPr lang="de-DE" dirty="0" smtClean="0"/>
              <a:t>Schönau eG</a:t>
            </a:r>
          </a:p>
          <a:p>
            <a:pPr marL="539750" indent="-360363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DE" dirty="0" err="1"/>
              <a:t>Prokon</a:t>
            </a:r>
            <a:r>
              <a:rPr lang="de-DE" dirty="0"/>
              <a:t> </a:t>
            </a:r>
            <a:r>
              <a:rPr lang="de-DE" dirty="0" smtClean="0"/>
              <a:t>eG</a:t>
            </a:r>
            <a:endParaRPr lang="de-DE" dirty="0"/>
          </a:p>
          <a:p>
            <a:pPr>
              <a:spcBef>
                <a:spcPts val="3000"/>
              </a:spcBef>
            </a:pPr>
            <a:r>
              <a:rPr lang="de-DE" b="1" dirty="0" err="1">
                <a:solidFill>
                  <a:schemeClr val="accent1"/>
                </a:solidFill>
              </a:rPr>
              <a:t>Counterexample</a:t>
            </a:r>
            <a:endParaRPr lang="de-DE" b="1" dirty="0">
              <a:solidFill>
                <a:schemeClr val="accent1"/>
              </a:solidFill>
            </a:endParaRPr>
          </a:p>
          <a:p>
            <a:pPr marL="530225" indent="-354013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GB" dirty="0" err="1"/>
              <a:t>NaturEnergy</a:t>
            </a:r>
            <a:r>
              <a:rPr lang="en-GB" dirty="0"/>
              <a:t> GmbH &amp; Co. </a:t>
            </a:r>
            <a:r>
              <a:rPr lang="de-DE" dirty="0"/>
              <a:t>KG</a:t>
            </a:r>
          </a:p>
          <a:p>
            <a:pPr marL="987425" indent="-457200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de-DE" dirty="0" err="1"/>
              <a:t>S</a:t>
            </a:r>
            <a:r>
              <a:rPr lang="de-DE" dirty="0" err="1" smtClean="0"/>
              <a:t>ubsidiary</a:t>
            </a:r>
            <a:r>
              <a:rPr lang="de-DE" dirty="0" smtClean="0"/>
              <a:t> </a:t>
            </a:r>
            <a:r>
              <a:rPr lang="de-DE" dirty="0" err="1"/>
              <a:t>of</a:t>
            </a:r>
            <a:r>
              <a:rPr lang="de-DE" dirty="0"/>
              <a:t> Naturstrom AG</a:t>
            </a:r>
          </a:p>
          <a:p>
            <a:pPr marL="987425" indent="-457200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dirty="0" err="1"/>
              <a:t>C</a:t>
            </a:r>
            <a:r>
              <a:rPr lang="en-US" dirty="0" err="1" smtClean="0"/>
              <a:t>rowdinvesting</a:t>
            </a:r>
            <a:r>
              <a:rPr lang="en-US" dirty="0" smtClean="0"/>
              <a:t> </a:t>
            </a:r>
            <a:r>
              <a:rPr lang="en-US" dirty="0"/>
              <a:t>via subordinated </a:t>
            </a:r>
            <a:r>
              <a:rPr lang="en-US" dirty="0" smtClean="0"/>
              <a:t>loan,</a:t>
            </a:r>
            <a:br>
              <a:rPr lang="en-US" dirty="0" smtClean="0"/>
            </a:br>
            <a:r>
              <a:rPr lang="en-US" dirty="0" smtClean="0"/>
              <a:t>interest: </a:t>
            </a:r>
            <a:r>
              <a:rPr lang="en-US" dirty="0"/>
              <a:t>2.5 - </a:t>
            </a:r>
            <a:r>
              <a:rPr lang="en-US" dirty="0" smtClean="0"/>
              <a:t>4.0% </a:t>
            </a:r>
            <a:r>
              <a:rPr lang="en-US" dirty="0"/>
              <a:t>p.a.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86330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enutzerdefiniertes 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1029</Words>
  <Application>Microsoft Office PowerPoint</Application>
  <PresentationFormat>Bildschirmpräsentation (4:3)</PresentationFormat>
  <Paragraphs>351</Paragraphs>
  <Slides>49</Slides>
  <Notes>8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49</vt:i4>
      </vt:variant>
    </vt:vector>
  </HeadingPairs>
  <TitlesOfParts>
    <vt:vector size="55" baseType="lpstr">
      <vt:lpstr>Arial</vt:lpstr>
      <vt:lpstr>Calibri</vt:lpstr>
      <vt:lpstr>Courier New</vt:lpstr>
      <vt:lpstr>Times New Roman</vt:lpstr>
      <vt:lpstr>Larissa-Design</vt:lpstr>
      <vt:lpstr>Benutzerdefiniertes Design</vt:lpstr>
      <vt:lpstr>PowerPoint-Präsentation</vt:lpstr>
      <vt:lpstr>PowerPoint-Präsentation</vt:lpstr>
      <vt:lpstr>1  Introduction</vt:lpstr>
      <vt:lpstr>PowerPoint-Präsentation</vt:lpstr>
      <vt:lpstr>PowerPoint-Präsentation</vt:lpstr>
      <vt:lpstr>2 Best Practice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3  Classical Finance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4  Transformative Finance 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5  Conclusion 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CHRISTIAN</dc:creator>
  <cp:lastModifiedBy>Fahrbach</cp:lastModifiedBy>
  <cp:revision>3162</cp:revision>
  <cp:lastPrinted>2019-12-14T15:04:37Z</cp:lastPrinted>
  <dcterms:modified xsi:type="dcterms:W3CDTF">2021-10-05T17:57:46Z</dcterms:modified>
</cp:coreProperties>
</file>